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9" r:id="rId2"/>
    <p:sldId id="258" r:id="rId3"/>
    <p:sldId id="261" r:id="rId4"/>
    <p:sldId id="262" r:id="rId5"/>
    <p:sldId id="266" r:id="rId6"/>
    <p:sldId id="267" r:id="rId7"/>
    <p:sldId id="263" r:id="rId8"/>
    <p:sldId id="268" r:id="rId9"/>
    <p:sldId id="269" r:id="rId10"/>
    <p:sldId id="271" r:id="rId11"/>
    <p:sldId id="272" r:id="rId12"/>
    <p:sldId id="273" r:id="rId13"/>
    <p:sldId id="274" r:id="rId14"/>
    <p:sldId id="275" r:id="rId15"/>
    <p:sldId id="280" r:id="rId16"/>
    <p:sldId id="278" r:id="rId17"/>
    <p:sldId id="279" r:id="rId18"/>
    <p:sldId id="281" r:id="rId19"/>
    <p:sldId id="282" r:id="rId20"/>
    <p:sldId id="283" r:id="rId2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F68C9"/>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157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D6161-F29C-4F84-8103-E31F2CEA90F2}" type="datetimeFigureOut">
              <a:rPr lang="it-IT" smtClean="0"/>
              <a:pPr/>
              <a:t>13/01/2026</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03312F-AC4D-48E7-B0EC-983494C16E5B}" type="slidenum">
              <a:rPr lang="it-IT" smtClean="0"/>
              <a:pPr/>
              <a:t>‹N›</a:t>
            </a:fld>
            <a:endParaRPr lang="it-IT"/>
          </a:p>
        </p:txBody>
      </p:sp>
    </p:spTree>
    <p:extLst>
      <p:ext uri="{BB962C8B-B14F-4D97-AF65-F5344CB8AC3E}">
        <p14:creationId xmlns:p14="http://schemas.microsoft.com/office/powerpoint/2010/main" val="2836325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82EC63A-50EC-471F-947F-A7CD78166803}" type="slidenum">
              <a:rPr lang="it-IT">
                <a:latin typeface="Calibri" panose="020F0502020204030204" pitchFamily="34" charset="0"/>
              </a:rPr>
              <a:pPr eaLnBrk="1" hangingPunct="1"/>
              <a:t>1</a:t>
            </a:fld>
            <a:endParaRPr lang="it-IT">
              <a:latin typeface="Calibri" panose="020F0502020204030204" pitchFamily="34" charset="0"/>
            </a:endParaRPr>
          </a:p>
        </p:txBody>
      </p:sp>
      <p:sp>
        <p:nvSpPr>
          <p:cNvPr id="27651" name="Rectangle 2"/>
          <p:cNvSpPr>
            <a:spLocks noGrp="1" noRot="1" noChangeAspect="1" noChangeArrowheads="1" noTextEdit="1"/>
          </p:cNvSpPr>
          <p:nvPr>
            <p:ph type="sldImg"/>
          </p:nvPr>
        </p:nvSpPr>
        <p:spPr bwMode="auto">
          <a:xfrm>
            <a:off x="992188" y="777875"/>
            <a:ext cx="5118100" cy="3838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eaLnBrk="1" hangingPunct="1"/>
            <a:endParaRPr lang="en-US"/>
          </a:p>
        </p:txBody>
      </p:sp>
    </p:spTree>
    <p:extLst>
      <p:ext uri="{BB962C8B-B14F-4D97-AF65-F5344CB8AC3E}">
        <p14:creationId xmlns:p14="http://schemas.microsoft.com/office/powerpoint/2010/main" val="3225080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92E1274B-5ACF-45BE-A191-7B77764CC7AF}" type="datetime1">
              <a:rPr lang="it-IT" smtClean="0"/>
              <a:pPr/>
              <a:t>13/01/2026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C56A391-3BD0-4B98-9060-C303FD0DC19F}"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0AD1741C-3BC8-4547-8EBF-DACDF95D6F98}" type="datetime1">
              <a:rPr lang="it-IT" smtClean="0"/>
              <a:pPr/>
              <a:t>13/01/2026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C56A391-3BD0-4B98-9060-C303FD0DC19F}"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31D93B3-9562-4A81-AB9E-90BEEA0FB2A5}" type="datetime1">
              <a:rPr lang="it-IT" smtClean="0"/>
              <a:pPr/>
              <a:t>13/01/2026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C56A391-3BD0-4B98-9060-C303FD0DC19F}"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a:t>Fare clic per modificare lo stile del titolo</a:t>
            </a:r>
          </a:p>
        </p:txBody>
      </p:sp>
      <p:sp>
        <p:nvSpPr>
          <p:cNvPr id="3" name="Segnaposto data 2"/>
          <p:cNvSpPr>
            <a:spLocks noGrp="1"/>
          </p:cNvSpPr>
          <p:nvPr>
            <p:ph type="dt" sz="half" idx="10"/>
          </p:nvPr>
        </p:nvSpPr>
        <p:spPr>
          <a:xfrm>
            <a:off x="685800" y="6248400"/>
            <a:ext cx="1905000" cy="457200"/>
          </a:xfrm>
        </p:spPr>
        <p:txBody>
          <a:bodyPr/>
          <a:lstStyle>
            <a:lvl1pPr>
              <a:defRPr/>
            </a:lvl1pPr>
          </a:lstStyle>
          <a:p>
            <a:pPr>
              <a:defRPr/>
            </a:pPr>
            <a:endParaRPr lang="it-IT"/>
          </a:p>
        </p:txBody>
      </p:sp>
      <p:sp>
        <p:nvSpPr>
          <p:cNvPr id="4" name="Segnaposto piè di pagina 3"/>
          <p:cNvSpPr>
            <a:spLocks noGrp="1"/>
          </p:cNvSpPr>
          <p:nvPr>
            <p:ph type="ftr" sz="quarter" idx="11"/>
          </p:nvPr>
        </p:nvSpPr>
        <p:spPr>
          <a:xfrm>
            <a:off x="3124200" y="6248400"/>
            <a:ext cx="2895600" cy="457200"/>
          </a:xfr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6553200" y="6248400"/>
            <a:ext cx="1905000" cy="457200"/>
          </a:xfrm>
        </p:spPr>
        <p:txBody>
          <a:bodyPr/>
          <a:lstStyle>
            <a:lvl1pPr>
              <a:defRPr/>
            </a:lvl1pPr>
          </a:lstStyle>
          <a:p>
            <a:fld id="{59D4F174-39F4-4D70-8949-1CFAB148E16E}" type="slidenum">
              <a:rPr lang="it-IT"/>
              <a:pPr/>
              <a:t>‹N›</a:t>
            </a:fld>
            <a:endParaRPr lang="it-IT"/>
          </a:p>
        </p:txBody>
      </p:sp>
    </p:spTree>
    <p:extLst>
      <p:ext uri="{BB962C8B-B14F-4D97-AF65-F5344CB8AC3E}">
        <p14:creationId xmlns:p14="http://schemas.microsoft.com/office/powerpoint/2010/main" val="183296603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11D5602B-D424-40D2-A8EE-C928EC3FDF5E}" type="datetime1">
              <a:rPr lang="it-IT" smtClean="0"/>
              <a:pPr/>
              <a:t>13/01/2026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C56A391-3BD0-4B98-9060-C303FD0DC19F}"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C222251E-6C0D-41CD-B48F-B8CD093ED677}" type="datetime1">
              <a:rPr lang="it-IT" smtClean="0"/>
              <a:pPr/>
              <a:t>13/01/2026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C56A391-3BD0-4B98-9060-C303FD0DC19F}"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C9EE0FD3-B99E-4296-8F2D-6BFD8B456F12}" type="datetime1">
              <a:rPr lang="it-IT" smtClean="0"/>
              <a:pPr/>
              <a:t>13/01/2026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C56A391-3BD0-4B98-9060-C303FD0DC19F}"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BC395623-F500-4A2A-AFEE-53A9E08C390A}" type="datetime1">
              <a:rPr lang="it-IT" smtClean="0"/>
              <a:pPr/>
              <a:t>13/01/2026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3C56A391-3BD0-4B98-9060-C303FD0DC19F}"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A0854E22-5AA5-4C6B-816D-262E06A6C24E}" type="datetime1">
              <a:rPr lang="it-IT" smtClean="0"/>
              <a:pPr/>
              <a:t>13/01/2026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3C56A391-3BD0-4B98-9060-C303FD0DC19F}"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00B7C5E-B938-488E-B708-C7423FF8AD80}" type="datetime1">
              <a:rPr lang="it-IT" smtClean="0"/>
              <a:pPr/>
              <a:t>13/01/2026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3C56A391-3BD0-4B98-9060-C303FD0DC19F}"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2F2EBDAB-4D58-4675-8C12-A02E2AD10237}" type="datetime1">
              <a:rPr lang="it-IT" smtClean="0"/>
              <a:pPr/>
              <a:t>13/01/2026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C56A391-3BD0-4B98-9060-C303FD0DC19F}"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CF3EADDD-E74A-4B67-8070-C3DEEE1D5F4D}" type="datetime1">
              <a:rPr lang="it-IT" smtClean="0"/>
              <a:pPr/>
              <a:t>13/01/2026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C56A391-3BD0-4B98-9060-C303FD0DC19F}"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B81DF4-8AD0-4495-99B1-14C8DA3E5361}" type="datetime1">
              <a:rPr lang="it-IT" smtClean="0"/>
              <a:pPr/>
              <a:t>13/01/2026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56A391-3BD0-4B98-9060-C303FD0DC19F}"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ording.roma.i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2.gif"/><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6" Type="http://schemas.openxmlformats.org/officeDocument/2006/relationships/hyperlink" Target="https://www.normattiva.it/uri-res/N2Ls?urn:nir:stato:legge:2012-03-24;27" TargetMode="External"/><Relationship Id="rId5" Type="http://schemas.openxmlformats.org/officeDocument/2006/relationships/hyperlink" Target="https://www.normattiva.it/uri-res/N2Ls?urn:nir:stato:decreto.legge:2012-01-24;1" TargetMode="External"/><Relationship Id="rId4" Type="http://schemas.openxmlformats.org/officeDocument/2006/relationships/image" Target="../media/image2.gif"/></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5" Type="http://schemas.openxmlformats.org/officeDocument/2006/relationships/hyperlink" Target="https://www.bosettiegatti.eu/info/norme/statali/2006_0163.htm#inizio" TargetMode="External"/><Relationship Id="rId4" Type="http://schemas.openxmlformats.org/officeDocument/2006/relationships/image" Target="../media/image2.gif"/></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5" Type="http://schemas.openxmlformats.org/officeDocument/2006/relationships/hyperlink" Target="https://www.bosettiegatti.eu/info/norme/statali/2016_0050.htm#024" TargetMode="External"/><Relationship Id="rId4" Type="http://schemas.openxmlformats.org/officeDocument/2006/relationships/image" Target="../media/image2.gif"/></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5" Type="http://schemas.openxmlformats.org/officeDocument/2006/relationships/hyperlink" Target="https://www.altalex.com/documents/leggi/2014/04/05/compensi-professionali-il-decreto-ministeriale-con-i-nuovi-parametri" TargetMode="External"/><Relationship Id="rId4" Type="http://schemas.openxmlformats.org/officeDocument/2006/relationships/image" Target="../media/image2.gif"/></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5" Type="http://schemas.openxmlformats.org/officeDocument/2006/relationships/hyperlink" Target="https://www.altalex.com/documents/news/2014/02/11/del-lavoro-autonomo#art2230" TargetMode="External"/><Relationship Id="rId4" Type="http://schemas.openxmlformats.org/officeDocument/2006/relationships/image" Target="../media/image2.gif"/></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rding.roma.it/" TargetMode="External"/><Relationship Id="rId1" Type="http://schemas.openxmlformats.org/officeDocument/2006/relationships/slideLayout" Target="../slideLayouts/slideLayout1.xml"/><Relationship Id="rId4" Type="http://schemas.openxmlformats.org/officeDocument/2006/relationships/image" Target="../media/image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Box 4"/>
          <p:cNvSpPr txBox="1">
            <a:spLocks noChangeArrowheads="1"/>
          </p:cNvSpPr>
          <p:nvPr/>
        </p:nvSpPr>
        <p:spPr bwMode="auto">
          <a:xfrm>
            <a:off x="1581714" y="857250"/>
            <a:ext cx="6340612" cy="5517232"/>
          </a:xfrm>
          <a:prstGeom prst="rect">
            <a:avLst/>
          </a:prstGeom>
          <a:noFill/>
          <a:ln w="9525">
            <a:noFill/>
            <a:round/>
            <a:headEnd/>
            <a:tailEnd/>
          </a:ln>
        </p:spPr>
        <p:txBody>
          <a:bodyPr lIns="67500" tIns="33750" rIns="67500" bIns="33750"/>
          <a:lstStyle/>
          <a:p>
            <a:pPr algn="ctr" defTabSz="336947">
              <a:lnSpc>
                <a:spcPct val="102000"/>
              </a:lnSpc>
              <a:buClr>
                <a:srgbClr val="000000"/>
              </a:buClr>
              <a:buSzPct val="100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it-IT" sz="2000" b="1" dirty="0">
                <a:solidFill>
                  <a:srgbClr val="002060"/>
                </a:solidFill>
                <a:latin typeface="Times New Roman" panose="02020603050405020304" pitchFamily="18" charset="0"/>
                <a:cs typeface="Times New Roman" panose="02020603050405020304" pitchFamily="18" charset="0"/>
              </a:rPr>
              <a:t>IL CONTRATTO CHE REGOLA I RAPPORTI TRA COMMITTENTE E PROFESSIONISTA:</a:t>
            </a:r>
          </a:p>
          <a:p>
            <a:pPr algn="ctr" defTabSz="336947">
              <a:lnSpc>
                <a:spcPct val="102000"/>
              </a:lnSpc>
              <a:buClr>
                <a:srgbClr val="000000"/>
              </a:buClr>
              <a:buSzPct val="100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it-IT" sz="2000" b="1" dirty="0">
                <a:solidFill>
                  <a:srgbClr val="002060"/>
                </a:solidFill>
                <a:latin typeface="Times New Roman" panose="02020603050405020304" pitchFamily="18" charset="0"/>
                <a:cs typeface="Times New Roman" panose="02020603050405020304" pitchFamily="18" charset="0"/>
              </a:rPr>
              <a:t>IL DISCIPLINARE DI INCARICO E</a:t>
            </a:r>
          </a:p>
          <a:p>
            <a:pPr algn="ctr" defTabSz="336947">
              <a:lnSpc>
                <a:spcPct val="102000"/>
              </a:lnSpc>
              <a:buClr>
                <a:srgbClr val="000000"/>
              </a:buClr>
              <a:buSzPct val="100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it-IT" sz="2000" b="1" dirty="0">
                <a:solidFill>
                  <a:srgbClr val="002060"/>
                </a:solidFill>
                <a:latin typeface="Times New Roman" panose="02020603050405020304" pitchFamily="18" charset="0"/>
                <a:cs typeface="Times New Roman" panose="02020603050405020304" pitchFamily="18" charset="0"/>
              </a:rPr>
              <a:t>IL CALCOLO DELLE PARCELLE</a:t>
            </a:r>
            <a:br>
              <a:rPr lang="it-IT" sz="2000" b="1" dirty="0">
                <a:solidFill>
                  <a:srgbClr val="002060"/>
                </a:solidFill>
                <a:latin typeface="Times New Roman" panose="02020603050405020304" pitchFamily="18" charset="0"/>
                <a:cs typeface="Times New Roman" panose="02020603050405020304" pitchFamily="18" charset="0"/>
              </a:rPr>
            </a:br>
            <a:endParaRPr lang="it-IT" sz="2000" dirty="0">
              <a:solidFill>
                <a:srgbClr val="002060"/>
              </a:solidFill>
              <a:latin typeface="Times New Roman" panose="02020603050405020304" pitchFamily="18" charset="0"/>
              <a:cs typeface="Times New Roman" panose="02020603050405020304" pitchFamily="18" charset="0"/>
            </a:endParaRPr>
          </a:p>
          <a:p>
            <a:pPr algn="ctr" defTabSz="336947">
              <a:lnSpc>
                <a:spcPct val="102000"/>
              </a:lnSpc>
              <a:buClr>
                <a:srgbClr val="000000"/>
              </a:buClr>
              <a:buSzPct val="100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lang="it-IT" sz="1600" b="1" i="1" dirty="0">
              <a:solidFill>
                <a:srgbClr val="002060"/>
              </a:solidFill>
              <a:latin typeface="Times New Roman" panose="02020603050405020304" pitchFamily="18" charset="0"/>
              <a:cs typeface="Times New Roman" panose="02020603050405020304" pitchFamily="18" charset="0"/>
            </a:endParaRPr>
          </a:p>
          <a:p>
            <a:pPr algn="ctr" defTabSz="336947">
              <a:lnSpc>
                <a:spcPct val="102000"/>
              </a:lnSpc>
              <a:buClr>
                <a:srgbClr val="000000"/>
              </a:buClr>
              <a:buSzPct val="100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lang="it-IT" sz="1600" b="1" i="1" dirty="0">
              <a:solidFill>
                <a:srgbClr val="002060"/>
              </a:solidFill>
              <a:latin typeface="Times New Roman" panose="02020603050405020304" pitchFamily="18" charset="0"/>
              <a:cs typeface="Times New Roman" panose="02020603050405020304" pitchFamily="18" charset="0"/>
            </a:endParaRPr>
          </a:p>
          <a:p>
            <a:pPr algn="ctr" defTabSz="336947">
              <a:lnSpc>
                <a:spcPct val="102000"/>
              </a:lnSpc>
              <a:buClr>
                <a:srgbClr val="000000"/>
              </a:buClr>
              <a:buSzPct val="100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lang="it-IT" sz="1600" b="1" i="1" dirty="0">
              <a:solidFill>
                <a:srgbClr val="002060"/>
              </a:solidFill>
              <a:latin typeface="Times New Roman" panose="02020603050405020304" pitchFamily="18" charset="0"/>
              <a:cs typeface="Times New Roman" panose="02020603050405020304" pitchFamily="18" charset="0"/>
            </a:endParaRPr>
          </a:p>
          <a:p>
            <a:pPr algn="ctr" defTabSz="336947">
              <a:lnSpc>
                <a:spcPct val="102000"/>
              </a:lnSpc>
              <a:buClr>
                <a:srgbClr val="000000"/>
              </a:buClr>
              <a:buSzPct val="100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it-IT" sz="1600" b="1" i="1" dirty="0">
                <a:solidFill>
                  <a:srgbClr val="002060"/>
                </a:solidFill>
                <a:latin typeface="Times New Roman" panose="02020603050405020304" pitchFamily="18" charset="0"/>
                <a:cs typeface="Times New Roman" panose="02020603050405020304" pitchFamily="18" charset="0"/>
              </a:rPr>
              <a:t>Principali riferimenti normativi in materia </a:t>
            </a:r>
          </a:p>
          <a:p>
            <a:pPr algn="ctr" defTabSz="336947">
              <a:lnSpc>
                <a:spcPct val="102000"/>
              </a:lnSpc>
              <a:buClr>
                <a:srgbClr val="000000"/>
              </a:buClr>
              <a:buSzPct val="100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it-IT" sz="1600" b="1" i="1" dirty="0">
                <a:solidFill>
                  <a:srgbClr val="002060"/>
                </a:solidFill>
                <a:latin typeface="Times New Roman" panose="02020603050405020304" pitchFamily="18" charset="0"/>
                <a:cs typeface="Times New Roman" panose="02020603050405020304" pitchFamily="18" charset="0"/>
              </a:rPr>
              <a:t>di compensi professionali</a:t>
            </a:r>
          </a:p>
          <a:p>
            <a:pPr algn="ctr" defTabSz="336947">
              <a:lnSpc>
                <a:spcPct val="102000"/>
              </a:lnSpc>
              <a:buClr>
                <a:srgbClr val="000000"/>
              </a:buClr>
              <a:buSzPct val="100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lang="it-IT" sz="1600" b="1" i="1" dirty="0">
              <a:solidFill>
                <a:srgbClr val="002060"/>
              </a:solidFill>
              <a:latin typeface="Times New Roman" panose="02020603050405020304" pitchFamily="18" charset="0"/>
              <a:cs typeface="Times New Roman" panose="02020603050405020304" pitchFamily="18" charset="0"/>
            </a:endParaRPr>
          </a:p>
          <a:p>
            <a:pPr algn="ctr" defTabSz="336947">
              <a:lnSpc>
                <a:spcPct val="102000"/>
              </a:lnSpc>
              <a:buClr>
                <a:srgbClr val="000000"/>
              </a:buClr>
              <a:buSzPct val="100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lang="it-IT" sz="1600" b="1" i="1" dirty="0">
              <a:solidFill>
                <a:srgbClr val="002060"/>
              </a:solidFill>
              <a:latin typeface="Times New Roman" panose="02020603050405020304" pitchFamily="18" charset="0"/>
              <a:cs typeface="Times New Roman" panose="02020603050405020304" pitchFamily="18" charset="0"/>
            </a:endParaRPr>
          </a:p>
          <a:p>
            <a:pPr algn="ctr" defTabSz="336947">
              <a:lnSpc>
                <a:spcPct val="102000"/>
              </a:lnSpc>
              <a:buClr>
                <a:srgbClr val="000000"/>
              </a:buClr>
              <a:buSzPct val="100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lang="it-IT" sz="1600" b="1" i="1" dirty="0">
              <a:solidFill>
                <a:srgbClr val="002060"/>
              </a:solidFill>
              <a:latin typeface="Times New Roman" panose="02020603050405020304" pitchFamily="18" charset="0"/>
              <a:cs typeface="Times New Roman" panose="02020603050405020304" pitchFamily="18" charset="0"/>
            </a:endParaRPr>
          </a:p>
          <a:p>
            <a:pPr algn="ctr" defTabSz="336947">
              <a:lnSpc>
                <a:spcPct val="102000"/>
              </a:lnSpc>
              <a:buClr>
                <a:srgbClr val="000000"/>
              </a:buClr>
              <a:buSzPct val="100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it-IT" sz="1600" b="1" i="1" dirty="0">
                <a:solidFill>
                  <a:srgbClr val="002060"/>
                </a:solidFill>
                <a:latin typeface="Times New Roman" panose="02020603050405020304" pitchFamily="18" charset="0"/>
                <a:cs typeface="Times New Roman" panose="02020603050405020304" pitchFamily="18" charset="0"/>
              </a:rPr>
              <a:t>Dott. Ing. Carlo Turchetti</a:t>
            </a:r>
          </a:p>
          <a:p>
            <a:pPr algn="ctr" defTabSz="336947">
              <a:lnSpc>
                <a:spcPct val="102000"/>
              </a:lnSpc>
              <a:buClr>
                <a:srgbClr val="000000"/>
              </a:buClr>
              <a:buSzPct val="100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lang="it-IT" sz="1600" i="1" dirty="0">
              <a:solidFill>
                <a:srgbClr val="002060"/>
              </a:solidFill>
              <a:latin typeface="Times New Roman" panose="02020603050405020304" pitchFamily="18" charset="0"/>
              <a:cs typeface="Times New Roman" panose="02020603050405020304" pitchFamily="18" charset="0"/>
            </a:endParaRPr>
          </a:p>
          <a:p>
            <a:pPr algn="ctr" defTabSz="336947">
              <a:lnSpc>
                <a:spcPct val="102000"/>
              </a:lnSpc>
              <a:buClr>
                <a:srgbClr val="000000"/>
              </a:buClr>
              <a:buSzPct val="100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lang="it-IT" sz="1600" i="1" dirty="0">
              <a:solidFill>
                <a:srgbClr val="002060"/>
              </a:solidFill>
              <a:latin typeface="Times New Roman" panose="02020603050405020304" pitchFamily="18" charset="0"/>
              <a:cs typeface="Times New Roman" panose="02020603050405020304" pitchFamily="18" charset="0"/>
            </a:endParaRPr>
          </a:p>
          <a:p>
            <a:pPr algn="ctr" defTabSz="336947">
              <a:lnSpc>
                <a:spcPct val="102000"/>
              </a:lnSpc>
              <a:buClr>
                <a:srgbClr val="000000"/>
              </a:buClr>
              <a:buSzPct val="100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lang="it-IT" sz="1600" i="1" dirty="0">
              <a:solidFill>
                <a:srgbClr val="002060"/>
              </a:solidFill>
              <a:latin typeface="Times New Roman" panose="02020603050405020304" pitchFamily="18" charset="0"/>
              <a:cs typeface="Times New Roman" panose="02020603050405020304" pitchFamily="18" charset="0"/>
            </a:endParaRPr>
          </a:p>
          <a:p>
            <a:pPr algn="ctr" defTabSz="336947">
              <a:lnSpc>
                <a:spcPct val="102000"/>
              </a:lnSpc>
              <a:buClr>
                <a:srgbClr val="000000"/>
              </a:buClr>
              <a:buSzPct val="1000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lang="it-IT" sz="1600" i="1" dirty="0">
              <a:solidFill>
                <a:srgbClr val="002060"/>
              </a:solidFill>
              <a:latin typeface="Times New Roman" panose="02020603050405020304" pitchFamily="18" charset="0"/>
              <a:cs typeface="Times New Roman" panose="02020603050405020304" pitchFamily="18" charset="0"/>
            </a:endParaRPr>
          </a:p>
        </p:txBody>
      </p:sp>
      <p:cxnSp>
        <p:nvCxnSpPr>
          <p:cNvPr id="17" name="Connettore 1 16"/>
          <p:cNvCxnSpPr/>
          <p:nvPr/>
        </p:nvCxnSpPr>
        <p:spPr>
          <a:xfrm flipH="1">
            <a:off x="1763688" y="3429000"/>
            <a:ext cx="576064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Rettangolo 15"/>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3"/>
          </p:cNvPr>
          <p:cNvPicPr>
            <a:picLocks noChangeAspect="1"/>
          </p:cNvPicPr>
          <p:nvPr/>
        </p:nvPicPr>
        <p:blipFill rotWithShape="1">
          <a:blip r:embed="rId4">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pic>
        <p:nvPicPr>
          <p:cNvPr id="18" name="Immagine 3">
            <a:extLst>
              <a:ext uri="{FF2B5EF4-FFF2-40B4-BE49-F238E27FC236}">
                <a16:creationId xmlns:a16="http://schemas.microsoft.com/office/drawing/2014/main" id="{5780B6C5-A94C-4A72-9570-6B137D17558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Tree>
    <p:extLst>
      <p:ext uri="{BB962C8B-B14F-4D97-AF65-F5344CB8AC3E}">
        <p14:creationId xmlns:p14="http://schemas.microsoft.com/office/powerpoint/2010/main" val="261771877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2D1A7-C0F9-5212-09D8-2CCC92FBD6D8}"/>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D791C234-5D42-B7F6-1ED1-511B073BDF9B}"/>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8766A479-39EB-CA0A-8F03-96CBDC805BC0}"/>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DA6ED42C-E7AA-16F4-F19B-2DD64E895390}"/>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10</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F00F29F4-BD60-DC25-126B-B6B92F81DABD}"/>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3F6D939B-0D75-4634-3E3F-E15BF803FF46}"/>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97ADA07C-75E3-29A8-3972-1DC38E3CC10E}"/>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DC8921FA-EBE4-061D-2FA6-5254085EA942}"/>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52688A21-0223-E4F3-698E-1A265C99B03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307808C3-76A9-8C92-4318-70613DEEA0A2}"/>
              </a:ext>
            </a:extLst>
          </p:cNvPr>
          <p:cNvSpPr txBox="1"/>
          <p:nvPr/>
        </p:nvSpPr>
        <p:spPr>
          <a:xfrm>
            <a:off x="2288458" y="1778603"/>
            <a:ext cx="4576916" cy="3246530"/>
          </a:xfrm>
          <a:prstGeom prst="rect">
            <a:avLst/>
          </a:prstGeom>
          <a:noFill/>
        </p:spPr>
        <p:txBody>
          <a:bodyPr wrap="square">
            <a:spAutoFit/>
          </a:bodyPr>
          <a:lstStyle/>
          <a:p>
            <a:pPr>
              <a:lnSpc>
                <a:spcPct val="107000"/>
              </a:lnSpc>
              <a:spcAft>
                <a:spcPts val="800"/>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MINISTERO DELLA GIUSTIZIA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DECRETO 20 luglio 2012, n. 140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1125"/>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Regolamento recante la determinazione dei parametri per la liquidazione da parte di un organo giurisdizionale dei compensi per le professioni regolarmente vigilate dal Ministero della giustizia, ai sensi dell'articolo 9 del decreto-legge 24 gennaio 2012, n. 1, convertito, con modificazioni, dalla legge 24 marzo 2012, n. 27</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36295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E96C41-6899-968C-1AA7-EE8DA416BD40}"/>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C9827B38-0E28-5F96-8418-4258DE6C4D3B}"/>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727DCBA4-1AFD-A84A-DF61-A51FE5398937}"/>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64B41BE6-688F-BE44-CA64-6D35D9E41BA3}"/>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11</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CD9FF6F6-6BFE-0D41-61B0-C30073579214}"/>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236181F6-A556-5EB0-784A-6711F9117070}"/>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1129B809-059E-7151-8099-D667AFF0F069}"/>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99BC4605-2A09-4B09-ADEC-4F82CFF727AD}"/>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AADF6A61-5126-EE14-3AEF-EADB07FFBB9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E0862C74-B054-3A80-2A6D-30C77565BE69}"/>
              </a:ext>
            </a:extLst>
          </p:cNvPr>
          <p:cNvSpPr txBox="1"/>
          <p:nvPr/>
        </p:nvSpPr>
        <p:spPr>
          <a:xfrm>
            <a:off x="2288458" y="1778603"/>
            <a:ext cx="4576916" cy="3840731"/>
          </a:xfrm>
          <a:prstGeom prst="rect">
            <a:avLst/>
          </a:prstGeom>
          <a:noFill/>
        </p:spPr>
        <p:txBody>
          <a:bodyPr wrap="square">
            <a:spAutoFit/>
          </a:bodyPr>
          <a:lstStyle/>
          <a:p>
            <a:pPr>
              <a:lnSpc>
                <a:spcPct val="107000"/>
              </a:lnSpc>
              <a:spcAft>
                <a:spcPts val="800"/>
              </a:spcAft>
            </a:pPr>
            <a:r>
              <a:rPr lang="it-IT" dirty="0"/>
              <a:t>D.M. N. 140/2012</a:t>
            </a:r>
          </a:p>
          <a:p>
            <a:pPr>
              <a:lnSpc>
                <a:spcPct val="107000"/>
              </a:lnSpc>
              <a:spcAft>
                <a:spcPts val="800"/>
              </a:spcAft>
            </a:pPr>
            <a:r>
              <a:rPr lang="it-IT" dirty="0"/>
              <a:t>ART 1 Comma 5. Per gli incarichi non conclusi, o prosecuzioni di precedenti incarichi, si tiene conto dell'opera effettivamente svolta</a:t>
            </a:r>
          </a:p>
          <a:p>
            <a:pPr>
              <a:lnSpc>
                <a:spcPct val="107000"/>
              </a:lnSpc>
              <a:spcAft>
                <a:spcPts val="800"/>
              </a:spcAft>
            </a:pPr>
            <a:r>
              <a:rPr lang="it-IT" dirty="0"/>
              <a:t>ART 1 comma 6. L'assenza di prova del preventivo di massima di cui all'articolo 9, comma 4, terzo periodo, del </a:t>
            </a:r>
            <a:r>
              <a:rPr lang="it-IT" dirty="0">
                <a:hlinkClick r:id="rId5"/>
              </a:rPr>
              <a:t>decreto-legge 24 gennaio 2012, n. 1</a:t>
            </a:r>
            <a:r>
              <a:rPr lang="it-IT" dirty="0"/>
              <a:t>, convertito, con modificazioni, dalla </a:t>
            </a:r>
            <a:r>
              <a:rPr lang="it-IT" dirty="0">
                <a:hlinkClick r:id="rId6"/>
              </a:rPr>
              <a:t>legge 24 marzo 2012, n. 27</a:t>
            </a:r>
            <a:r>
              <a:rPr lang="it-IT" dirty="0"/>
              <a:t>, costituisce elemento di valutazione negativa da parte dell'organo giurisdizionale per la liquidazione del compenso.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42045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9DBC2C-5684-81E4-BCB1-8D611E68A4B3}"/>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D6B93048-4F68-1F49-8894-5EB3A235F846}"/>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89F75E07-B45F-323D-1F19-1684ED4CB5F7}"/>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6C090201-086B-710A-F972-33F330C7B557}"/>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12</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9A4996F7-348D-33D9-816B-94E21183085C}"/>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4E935165-1BA9-1EED-E77A-D35A9B765D8A}"/>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D0286F97-A032-E462-4848-EB0378F72D8E}"/>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F6D33D1A-5A2B-C756-5100-4672E0C4AFF3}"/>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778ECA3E-47BF-E920-0E01-491F38F8D9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75A30FDA-27D5-8522-0F82-D40BF55347F1}"/>
              </a:ext>
            </a:extLst>
          </p:cNvPr>
          <p:cNvSpPr txBox="1"/>
          <p:nvPr/>
        </p:nvSpPr>
        <p:spPr>
          <a:xfrm>
            <a:off x="2303375" y="1582340"/>
            <a:ext cx="4576916" cy="3693319"/>
          </a:xfrm>
          <a:prstGeom prst="rect">
            <a:avLst/>
          </a:prstGeom>
          <a:noFill/>
        </p:spPr>
        <p:txBody>
          <a:bodyPr wrap="square">
            <a:spAutoFit/>
          </a:bodyPr>
          <a:lstStyle/>
          <a:p>
            <a:pPr algn="ctr"/>
            <a:r>
              <a:rPr lang="it-IT" b="1" u="sng" dirty="0">
                <a:solidFill>
                  <a:srgbClr val="0000FF"/>
                </a:solidFill>
                <a:latin typeface="Aptos" panose="020B0004020202020204" pitchFamily="34" charset="0"/>
                <a:ea typeface="Aptos" panose="020B0004020202020204" pitchFamily="34" charset="0"/>
                <a:cs typeface="Times New Roman" panose="02020603050405020304" pitchFamily="18" charset="0"/>
                <a:hlinkClick r:id="rId5"/>
              </a:rPr>
              <a:t>Dec</a:t>
            </a:r>
            <a:r>
              <a:rPr lang="it-IT" sz="1800" b="1" u="sng" dirty="0">
                <a:solidFill>
                  <a:srgbClr val="0000FF"/>
                </a:solidFill>
                <a:effectLst/>
                <a:latin typeface="Tahoma" panose="020B0604030504040204" pitchFamily="34" charset="0"/>
                <a:ea typeface="Aptos" panose="020B0004020202020204" pitchFamily="34" charset="0"/>
                <a:cs typeface="Times New Roman" panose="02020603050405020304" pitchFamily="18" charset="0"/>
                <a:hlinkClick r:id="rId5"/>
              </a:rPr>
              <a:t>reto legislativo </a:t>
            </a:r>
          </a:p>
          <a:p>
            <a:pPr algn="ctr"/>
            <a:r>
              <a:rPr lang="it-IT" sz="1800" b="1" u="sng" dirty="0">
                <a:solidFill>
                  <a:srgbClr val="0000FF"/>
                </a:solidFill>
                <a:effectLst/>
                <a:latin typeface="Tahoma" panose="020B0604030504040204" pitchFamily="34" charset="0"/>
                <a:ea typeface="Aptos" panose="020B0004020202020204" pitchFamily="34" charset="0"/>
                <a:cs typeface="Times New Roman" panose="02020603050405020304" pitchFamily="18" charset="0"/>
                <a:hlinkClick r:id="rId5"/>
              </a:rPr>
              <a:t>12 aprile 2006, n. 163</a:t>
            </a:r>
            <a:endParaRPr lang="it-IT" sz="1800" b="1" dirty="0">
              <a:effectLst/>
              <a:latin typeface="Tahoma" panose="020B0604030504040204" pitchFamily="34" charset="0"/>
              <a:ea typeface="Times New Roman" panose="02020603050405020304" pitchFamily="18" charset="0"/>
            </a:endParaRPr>
          </a:p>
          <a:p>
            <a:pPr algn="ctr"/>
            <a:endParaRPr lang="it-IT" b="1" dirty="0">
              <a:latin typeface="Tahoma" panose="020B0604030504040204" pitchFamily="34" charset="0"/>
              <a:ea typeface="Times New Roman" panose="02020603050405020304" pitchFamily="18" charset="0"/>
            </a:endParaRPr>
          </a:p>
          <a:p>
            <a:pPr algn="ctr"/>
            <a:endParaRPr lang="it-IT" sz="1800" b="1" dirty="0">
              <a:effectLst/>
              <a:latin typeface="Tahoma" panose="020B0604030504040204" pitchFamily="34" charset="0"/>
              <a:ea typeface="Times New Roman" panose="02020603050405020304" pitchFamily="18" charset="0"/>
            </a:endParaRPr>
          </a:p>
          <a:p>
            <a:pPr algn="ctr"/>
            <a:r>
              <a:rPr lang="it-IT" sz="1800" b="1" dirty="0">
                <a:effectLst/>
                <a:latin typeface="Tahoma" panose="020B0604030504040204" pitchFamily="34" charset="0"/>
                <a:ea typeface="Times New Roman" panose="02020603050405020304" pitchFamily="18" charset="0"/>
              </a:rPr>
              <a:t>MINISTERO DELLA GIUSTIZIA - Decreto ministeriale 31 ottobre 2013, n. 143 </a:t>
            </a:r>
            <a:br>
              <a:rPr lang="it-IT" sz="1800" b="1" dirty="0">
                <a:effectLst/>
                <a:latin typeface="Tahoma" panose="020B0604030504040204" pitchFamily="34" charset="0"/>
                <a:ea typeface="Times New Roman" panose="02020603050405020304" pitchFamily="18" charset="0"/>
              </a:rPr>
            </a:br>
            <a:r>
              <a:rPr lang="it-IT" sz="1800" b="1" dirty="0">
                <a:effectLst/>
                <a:latin typeface="Tahoma" panose="020B0604030504040204" pitchFamily="34" charset="0"/>
                <a:ea typeface="Times New Roman" panose="02020603050405020304" pitchFamily="18" charset="0"/>
              </a:rPr>
              <a:t>Regolamento recante determinazione dei corrispettivi da porre a base di gara nelle procedure di affidamento di contratti pubblici dei servizi relativi all'architettura ed all'ingegneria</a:t>
            </a:r>
            <a:br>
              <a:rPr lang="it-IT" sz="1800" b="1" dirty="0">
                <a:effectLst/>
                <a:latin typeface="Times New Roman" panose="02020603050405020304" pitchFamily="18" charset="0"/>
                <a:ea typeface="Times New Roman" panose="02020603050405020304" pitchFamily="18" charset="0"/>
              </a:rPr>
            </a:br>
            <a:r>
              <a:rPr lang="it-IT" sz="1800" dirty="0">
                <a:solidFill>
                  <a:srgbClr val="008080"/>
                </a:solidFill>
                <a:effectLst/>
                <a:latin typeface="Tahoma" panose="020B0604030504040204" pitchFamily="34" charset="0"/>
                <a:ea typeface="Times New Roman" panose="02020603050405020304" pitchFamily="18" charset="0"/>
              </a:rPr>
              <a:t>(G.U. n. 298 del 20 dicembre 2013) </a:t>
            </a:r>
            <a:endParaRPr lang="it-IT"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15928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2959DC-333D-D74D-02CF-E1E8AE69A29E}"/>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2C273FBA-5CFB-FA00-3469-1FF468CD66AC}"/>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959FC526-DE42-7F3E-FBDD-9CD83412EAD9}"/>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FDEB282C-5CA4-AA6D-BD82-4A270514941A}"/>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13</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80C51A95-4FBB-DD03-5011-D97954561BAC}"/>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4099F72C-6ED2-A609-A421-7FCEB10AA704}"/>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B587B6D2-ADFD-6189-C876-99EF768D40F9}"/>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47436E89-81E5-FDF6-F24A-6BBA9326D73C}"/>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D7C140D8-DE71-6053-4C72-E9DF9EC3AA2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814BFEC5-8107-C8EF-16C3-4F86B15D1802}"/>
              </a:ext>
            </a:extLst>
          </p:cNvPr>
          <p:cNvSpPr txBox="1"/>
          <p:nvPr/>
        </p:nvSpPr>
        <p:spPr>
          <a:xfrm>
            <a:off x="2288458" y="1778603"/>
            <a:ext cx="4576916" cy="3693319"/>
          </a:xfrm>
          <a:prstGeom prst="rect">
            <a:avLst/>
          </a:prstGeom>
          <a:noFill/>
        </p:spPr>
        <p:txBody>
          <a:bodyPr wrap="square">
            <a:spAutoFit/>
          </a:bodyPr>
          <a:lstStyle/>
          <a:p>
            <a:pPr algn="ctr"/>
            <a:r>
              <a:rPr lang="it-IT" b="1" u="sng" dirty="0">
                <a:solidFill>
                  <a:srgbClr val="0000FF"/>
                </a:solidFill>
                <a:latin typeface="Aptos" panose="020B0004020202020204" pitchFamily="34" charset="0"/>
                <a:ea typeface="Aptos" panose="020B0004020202020204" pitchFamily="34" charset="0"/>
                <a:cs typeface="Times New Roman" panose="02020603050405020304" pitchFamily="18" charset="0"/>
              </a:rPr>
              <a:t>Dec</a:t>
            </a:r>
            <a:r>
              <a:rPr lang="it-IT" b="1" u="sng" dirty="0">
                <a:solidFill>
                  <a:srgbClr val="0000FF"/>
                </a:solidFill>
                <a:latin typeface="Tahoma" panose="020B0604030504040204" pitchFamily="34" charset="0"/>
                <a:ea typeface="Aptos" panose="020B0004020202020204" pitchFamily="34" charset="0"/>
                <a:cs typeface="Times New Roman" panose="02020603050405020304" pitchFamily="18" charset="0"/>
              </a:rPr>
              <a:t>reto legislativo </a:t>
            </a:r>
          </a:p>
          <a:p>
            <a:pPr algn="ctr"/>
            <a:r>
              <a:rPr lang="it-IT" b="1" u="sng" dirty="0">
                <a:solidFill>
                  <a:srgbClr val="0000FF"/>
                </a:solidFill>
                <a:latin typeface="Tahoma" panose="020B0604030504040204" pitchFamily="34" charset="0"/>
                <a:ea typeface="Aptos" panose="020B0004020202020204" pitchFamily="34" charset="0"/>
                <a:cs typeface="Times New Roman" panose="02020603050405020304" pitchFamily="18" charset="0"/>
              </a:rPr>
              <a:t>18 aprile 2016, n. 50</a:t>
            </a:r>
            <a:endParaRPr lang="it-IT" sz="1800" b="1" dirty="0">
              <a:effectLst/>
              <a:latin typeface="Tahoma" panose="020B0604030504040204" pitchFamily="34" charset="0"/>
              <a:ea typeface="Times New Roman" panose="02020603050405020304" pitchFamily="18" charset="0"/>
            </a:endParaRPr>
          </a:p>
          <a:p>
            <a:pPr algn="ctr"/>
            <a:endParaRPr lang="it-IT" b="1" dirty="0">
              <a:latin typeface="Tahoma" panose="020B0604030504040204" pitchFamily="34" charset="0"/>
              <a:ea typeface="Times New Roman" panose="02020603050405020304" pitchFamily="18" charset="0"/>
            </a:endParaRPr>
          </a:p>
          <a:p>
            <a:pPr algn="ctr"/>
            <a:endParaRPr lang="it-IT" sz="1800" b="1" dirty="0">
              <a:effectLst/>
              <a:latin typeface="Tahoma" panose="020B0604030504040204" pitchFamily="34" charset="0"/>
              <a:ea typeface="Times New Roman" panose="02020603050405020304" pitchFamily="18" charset="0"/>
            </a:endParaRPr>
          </a:p>
          <a:p>
            <a:pPr algn="ctr"/>
            <a:r>
              <a:rPr lang="it-IT" sz="1800" b="1" dirty="0">
                <a:effectLst/>
                <a:latin typeface="Tahoma" panose="020B0604030504040204" pitchFamily="34" charset="0"/>
                <a:ea typeface="Times New Roman" panose="02020603050405020304" pitchFamily="18" charset="0"/>
              </a:rPr>
              <a:t>MINISTERO DELLA GIUSTIZIA - Decreto ministeriale 17 giugno 2016 </a:t>
            </a:r>
            <a:br>
              <a:rPr lang="it-IT" sz="1800" b="1" dirty="0">
                <a:effectLst/>
                <a:latin typeface="Tahoma" panose="020B0604030504040204" pitchFamily="34" charset="0"/>
                <a:ea typeface="Times New Roman" panose="02020603050405020304" pitchFamily="18" charset="0"/>
              </a:rPr>
            </a:br>
            <a:r>
              <a:rPr lang="it-IT" sz="1800" b="1" dirty="0">
                <a:effectLst/>
                <a:latin typeface="Tahoma" panose="020B0604030504040204" pitchFamily="34" charset="0"/>
                <a:ea typeface="Times New Roman" panose="02020603050405020304" pitchFamily="18" charset="0"/>
              </a:rPr>
              <a:t>Approvazione delle tabelle dei corrispettivi commisurati al livello qualitativo delle prestazioni di progettazione adottato ai sensi dell'</a:t>
            </a:r>
            <a:r>
              <a:rPr lang="it-IT" sz="1800" b="1" u="sng" dirty="0">
                <a:solidFill>
                  <a:srgbClr val="0000FF"/>
                </a:solidFill>
                <a:effectLst/>
                <a:latin typeface="Tahoma" panose="020B0604030504040204" pitchFamily="34" charset="0"/>
                <a:ea typeface="Times New Roman" panose="02020603050405020304" pitchFamily="18" charset="0"/>
                <a:hlinkClick r:id="rId5"/>
              </a:rPr>
              <a:t>art. 24, comma 8, del decreto legislativo n. 50 del 2016</a:t>
            </a:r>
            <a:br>
              <a:rPr lang="it-IT" sz="1800" b="1" dirty="0">
                <a:effectLst/>
                <a:latin typeface="Times New Roman" panose="02020603050405020304" pitchFamily="18" charset="0"/>
                <a:ea typeface="Times New Roman" panose="02020603050405020304" pitchFamily="18" charset="0"/>
              </a:rPr>
            </a:br>
            <a:r>
              <a:rPr lang="it-IT" sz="1800" dirty="0">
                <a:solidFill>
                  <a:srgbClr val="008080"/>
                </a:solidFill>
                <a:effectLst/>
                <a:latin typeface="Tahoma" panose="020B0604030504040204" pitchFamily="34" charset="0"/>
                <a:ea typeface="Times New Roman" panose="02020603050405020304" pitchFamily="18" charset="0"/>
              </a:rPr>
              <a:t>(G.U. n. 174 del 27 luglio 2016) </a:t>
            </a:r>
            <a:endParaRPr lang="it-IT"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90266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F758A0-14DE-6D15-1ACA-3B3E2ACE7E5D}"/>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AC33A741-C53E-0B9B-C53C-4295CD5EFE2F}"/>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9B0B5E8A-6299-4099-81E2-80C3D62C0ECE}"/>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031C3D92-AA28-1A70-C163-87C4E1833206}"/>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14</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5B7C3563-476C-0A99-481D-2A196E20B18D}"/>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50FC7B9A-5330-3798-572D-5601732526BD}"/>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3B6636E4-0F97-32B0-F41C-A7D3EEB34285}"/>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86867026-9F1C-5C13-712B-9E3E9B51E634}"/>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97C51788-C510-C419-C612-E26B814176F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21205D26-C084-9FEB-C0D9-75F3BAFB5064}"/>
              </a:ext>
            </a:extLst>
          </p:cNvPr>
          <p:cNvSpPr txBox="1"/>
          <p:nvPr/>
        </p:nvSpPr>
        <p:spPr>
          <a:xfrm>
            <a:off x="2288458" y="1778603"/>
            <a:ext cx="4576916" cy="1477328"/>
          </a:xfrm>
          <a:prstGeom prst="rect">
            <a:avLst/>
          </a:prstGeom>
          <a:noFill/>
        </p:spPr>
        <p:txBody>
          <a:bodyPr wrap="square">
            <a:spAutoFit/>
          </a:bodyPr>
          <a:lstStyle/>
          <a:p>
            <a:pPr algn="ctr"/>
            <a:r>
              <a:rPr lang="it-IT" b="1" u="sng" dirty="0">
                <a:solidFill>
                  <a:srgbClr val="0000FF"/>
                </a:solidFill>
                <a:latin typeface="Aptos" panose="020B0004020202020204" pitchFamily="34" charset="0"/>
                <a:ea typeface="Aptos" panose="020B0004020202020204" pitchFamily="34" charset="0"/>
                <a:cs typeface="Times New Roman" panose="02020603050405020304" pitchFamily="18" charset="0"/>
              </a:rPr>
              <a:t>Dec</a:t>
            </a:r>
            <a:r>
              <a:rPr lang="it-IT" b="1" u="sng" dirty="0">
                <a:solidFill>
                  <a:srgbClr val="0000FF"/>
                </a:solidFill>
                <a:latin typeface="Tahoma" panose="020B0604030504040204" pitchFamily="34" charset="0"/>
                <a:ea typeface="Aptos" panose="020B0004020202020204" pitchFamily="34" charset="0"/>
                <a:cs typeface="Times New Roman" panose="02020603050405020304" pitchFamily="18" charset="0"/>
              </a:rPr>
              <a:t>reto legislativo </a:t>
            </a:r>
          </a:p>
          <a:p>
            <a:pPr algn="ctr"/>
            <a:r>
              <a:rPr lang="it-IT" b="1" u="sng" dirty="0">
                <a:solidFill>
                  <a:srgbClr val="0000FF"/>
                </a:solidFill>
                <a:latin typeface="Tahoma" panose="020B0604030504040204" pitchFamily="34" charset="0"/>
                <a:ea typeface="Aptos" panose="020B0004020202020204" pitchFamily="34" charset="0"/>
                <a:cs typeface="Times New Roman" panose="02020603050405020304" pitchFamily="18" charset="0"/>
              </a:rPr>
              <a:t>31 marzo 2023, n. 36</a:t>
            </a:r>
            <a:endParaRPr lang="it-IT" sz="1800" b="1" dirty="0">
              <a:effectLst/>
              <a:latin typeface="Tahoma" panose="020B0604030504040204" pitchFamily="34" charset="0"/>
              <a:ea typeface="Times New Roman" panose="02020603050405020304" pitchFamily="18" charset="0"/>
            </a:endParaRPr>
          </a:p>
          <a:p>
            <a:pPr algn="ctr"/>
            <a:endParaRPr lang="it-IT" b="1" dirty="0">
              <a:latin typeface="Tahoma" panose="020B0604030504040204" pitchFamily="34" charset="0"/>
              <a:ea typeface="Times New Roman" panose="02020603050405020304" pitchFamily="18" charset="0"/>
            </a:endParaRPr>
          </a:p>
          <a:p>
            <a:pPr algn="ctr"/>
            <a:endParaRPr lang="it-IT" sz="1800" b="1" dirty="0">
              <a:effectLst/>
              <a:latin typeface="Tahoma" panose="020B0604030504040204" pitchFamily="34" charset="0"/>
              <a:ea typeface="Times New Roman" panose="02020603050405020304" pitchFamily="18" charset="0"/>
            </a:endParaRPr>
          </a:p>
          <a:p>
            <a:pPr algn="ctr"/>
            <a:r>
              <a:rPr lang="it-IT" sz="1800" b="1" dirty="0">
                <a:effectLst/>
                <a:latin typeface="Tahoma" panose="020B0604030504040204" pitchFamily="34" charset="0"/>
                <a:ea typeface="Times New Roman" panose="02020603050405020304" pitchFamily="18" charset="0"/>
              </a:rPr>
              <a:t>ALLEGATO I.13</a:t>
            </a:r>
            <a:r>
              <a:rPr lang="it-IT" sz="1800" dirty="0">
                <a:solidFill>
                  <a:srgbClr val="008080"/>
                </a:solidFill>
                <a:effectLst/>
                <a:latin typeface="Tahoma" panose="020B0604030504040204" pitchFamily="34" charset="0"/>
                <a:ea typeface="Times New Roman" panose="02020603050405020304" pitchFamily="18" charset="0"/>
              </a:rPr>
              <a:t> </a:t>
            </a:r>
            <a:endParaRPr lang="it-IT"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538372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FBB177-4287-D508-32C8-4E979D33CEF0}"/>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A44FC6BE-BA41-FD3D-258D-88EB013EA9A2}"/>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AC2A0152-C57A-4818-4AD5-6758BAA05CFD}"/>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FB2790ED-4603-E801-6FD1-1C3783FE3D45}"/>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15</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9F45E4F0-020B-9D9C-E7A8-ECF3716DED78}"/>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4BC8F050-1DC9-8B01-8C2C-5965F10D1CB7}"/>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A4968011-2AFB-5E90-89EF-B2FE5BADB6F2}"/>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673BEE4D-4F54-0679-41E4-17E3CD63121E}"/>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C90B8AB9-9434-3F0B-B534-79CF063FB67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AD808933-51AE-0CDB-AE92-AFE1B675C7B9}"/>
              </a:ext>
            </a:extLst>
          </p:cNvPr>
          <p:cNvSpPr txBox="1"/>
          <p:nvPr/>
        </p:nvSpPr>
        <p:spPr>
          <a:xfrm>
            <a:off x="2288458" y="1778603"/>
            <a:ext cx="4576916" cy="1785104"/>
          </a:xfrm>
          <a:prstGeom prst="rect">
            <a:avLst/>
          </a:prstGeom>
          <a:noFill/>
        </p:spPr>
        <p:txBody>
          <a:bodyPr wrap="square">
            <a:spAutoFit/>
          </a:bodyPr>
          <a:lstStyle/>
          <a:p>
            <a:pPr algn="ctr"/>
            <a:r>
              <a:rPr lang="it-IT" sz="2800" b="1" u="sng" dirty="0">
                <a:solidFill>
                  <a:srgbClr val="0000FF"/>
                </a:solidFill>
                <a:latin typeface="Aptos" panose="020B0004020202020204" pitchFamily="34" charset="0"/>
                <a:ea typeface="Aptos" panose="020B0004020202020204" pitchFamily="34" charset="0"/>
                <a:cs typeface="Times New Roman" panose="02020603050405020304" pitchFamily="18" charset="0"/>
              </a:rPr>
              <a:t>LEGGE 21 aprile 2023 n. 49</a:t>
            </a:r>
          </a:p>
          <a:p>
            <a:pPr algn="ctr"/>
            <a:endParaRPr lang="it-IT" sz="2800" b="1" dirty="0">
              <a:effectLst/>
              <a:latin typeface="Tahoma" panose="020B0604030504040204" pitchFamily="34" charset="0"/>
              <a:ea typeface="Times New Roman" panose="02020603050405020304" pitchFamily="18" charset="0"/>
            </a:endParaRPr>
          </a:p>
          <a:p>
            <a:pPr algn="ctr"/>
            <a:endParaRPr lang="it-IT" b="1" dirty="0">
              <a:latin typeface="Tahoma" panose="020B0604030504040204" pitchFamily="34" charset="0"/>
              <a:ea typeface="Times New Roman" panose="02020603050405020304" pitchFamily="18" charset="0"/>
            </a:endParaRPr>
          </a:p>
          <a:p>
            <a:pPr algn="ctr"/>
            <a:endParaRPr lang="it-IT" sz="1800" b="1" dirty="0">
              <a:effectLst/>
              <a:latin typeface="Tahoma" panose="020B0604030504040204" pitchFamily="34" charset="0"/>
              <a:ea typeface="Times New Roman" panose="02020603050405020304" pitchFamily="18" charset="0"/>
            </a:endParaRPr>
          </a:p>
          <a:p>
            <a:pPr algn="ctr"/>
            <a:r>
              <a:rPr lang="it-IT" sz="1800" b="1" dirty="0">
                <a:effectLst/>
                <a:latin typeface="Tahoma" panose="020B0604030504040204" pitchFamily="34" charset="0"/>
                <a:ea typeface="Times New Roman" panose="02020603050405020304" pitchFamily="18" charset="0"/>
              </a:rPr>
              <a:t>«EQUO COMPENSO»</a:t>
            </a:r>
            <a:endParaRPr lang="it-IT"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60435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08318B-BB3A-A506-6E18-DE03AE9E398F}"/>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68A5EA23-6E63-9C0D-EEAB-871ED77D6B3B}"/>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6AA7C876-F34C-DD68-698B-74C9CF54CF6F}"/>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ADB6185E-178B-2678-096D-3E64E151F32C}"/>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16</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2FD9C6E9-FF70-8FC9-63F4-9767D7987510}"/>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328BB2B0-1D29-6D21-3F04-62FF4D03309A}"/>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258DF06E-78BD-02CE-AF6D-025074A59F06}"/>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F3C989BF-49E3-7E61-C0D5-F2E40D856D10}"/>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6A39CDC2-27D9-1C89-4C8E-690D93D586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C74C9D08-0AE8-FC2C-510D-3EEC4E30D151}"/>
              </a:ext>
            </a:extLst>
          </p:cNvPr>
          <p:cNvSpPr txBox="1"/>
          <p:nvPr/>
        </p:nvSpPr>
        <p:spPr>
          <a:xfrm>
            <a:off x="2288458" y="476671"/>
            <a:ext cx="4803822" cy="5332485"/>
          </a:xfrm>
          <a:prstGeom prst="rect">
            <a:avLst/>
          </a:prstGeom>
          <a:noFill/>
        </p:spPr>
        <p:txBody>
          <a:bodyPr wrap="square">
            <a:spAutoFit/>
          </a:bodyPr>
          <a:lstStyle/>
          <a:p>
            <a:pPr>
              <a:lnSpc>
                <a:spcPct val="107000"/>
              </a:lnSpc>
              <a:spcAft>
                <a:spcPts val="800"/>
              </a:spcAft>
            </a:pPr>
            <a:r>
              <a:rPr lang="it-IT"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CHE COSA E’L’EQUO COMPENSO?</a:t>
            </a:r>
            <a:endParaRPr lang="it-IT"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Il provvedimento sull’equo compenso si compone di 13 articoli.</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L’equo compenso è definito dall’articolo 1 della nuova legge, come la corresponsione di un compenso </a:t>
            </a: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proporzionato</a:t>
            </a: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alla quantità e qualità del lavoro svolto, al contenuto e alle caratteristiche delle prestazione professionale, </a:t>
            </a:r>
            <a:r>
              <a:rPr lang="it-IT" sz="1800" dirty="0" err="1">
                <a:effectLst/>
                <a:latin typeface="Times New Roman" panose="02020603050405020304" pitchFamily="18" charset="0"/>
                <a:ea typeface="Times New Roman" panose="02020603050405020304" pitchFamily="18" charset="0"/>
                <a:cs typeface="Times New Roman" panose="02020603050405020304" pitchFamily="18" charset="0"/>
              </a:rPr>
              <a:t>nonchè</a:t>
            </a: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conforme</a:t>
            </a: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ai compensi previsti:</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per i professionisti iscritti agli ordini e collegi, i valori presi a riferimento sono attualmente quelli stabiliti da </a:t>
            </a:r>
            <a:r>
              <a:rPr lang="it-IT" sz="1800" b="1"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5"/>
              </a:rPr>
              <a:t>Decreto ministeriale n. 140/2012</a:t>
            </a: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che dovranno essere comunque aggiornati.</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84027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B8F3C4-AE7F-1714-98C0-4956DB371369}"/>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0C1F3ACA-88A2-81CC-06F5-88883483B28F}"/>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021A54A1-05B5-B2ED-7B70-6F3CEBD83C7A}"/>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0755FEA7-E62E-F6F2-2F1B-B06B36A6EDF9}"/>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17</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95CAB690-38B6-B07E-14B3-D79D4D022CFD}"/>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AA961DEC-765E-4F48-60AD-59B4D7125B90}"/>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1A2C00DC-15EF-C3DB-5C3B-A505045D8136}"/>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351E08F8-2998-1F17-3BB1-9A2B9B58E992}"/>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B26F0719-08CF-005F-AAE0-62B67228DB1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19D34178-FEE4-5FEB-3F52-F25B094B5198}"/>
              </a:ext>
            </a:extLst>
          </p:cNvPr>
          <p:cNvSpPr txBox="1"/>
          <p:nvPr/>
        </p:nvSpPr>
        <p:spPr>
          <a:xfrm>
            <a:off x="2288458" y="476671"/>
            <a:ext cx="4803822" cy="5245218"/>
          </a:xfrm>
          <a:prstGeom prst="rect">
            <a:avLst/>
          </a:prstGeom>
          <a:noFill/>
        </p:spPr>
        <p:txBody>
          <a:bodyPr wrap="square">
            <a:spAutoFit/>
          </a:bodyPr>
          <a:lstStyle/>
          <a:p>
            <a:pPr>
              <a:lnSpc>
                <a:spcPct val="107000"/>
              </a:lnSpc>
              <a:spcAft>
                <a:spcPts val="800"/>
              </a:spcAft>
            </a:pPr>
            <a:r>
              <a:rPr lang="it-IT"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A CHI SI APPLICA L’EQUO COMPENSO?</a:t>
            </a:r>
            <a:endParaRPr lang="it-IT"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L’equo compenso trova applicazione ai rapporti professionali che hanno ad oggetto la prestazione d’opera intellettuale (</a:t>
            </a:r>
            <a:r>
              <a:rPr lang="it-IT" sz="1400" b="1"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5"/>
              </a:rPr>
              <a:t>art. 2230 c.c.</a:t>
            </a: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 regolate da convenzioni e relative allo svolgimento anche in forma associata o societaria delle attività professionali rese in favore dei contraenti cosiddetti “forti” e nello specifico::</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imprese bancarie assicurative e loro controllate, mandatarie;</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imprese con più di 50 lavoratori;</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imprese con ricavi annui superiori a 10 milioni di Euro;</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pubblica amministrazione e società a partecipazione pubblica.</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Sono </a:t>
            </a:r>
            <a:r>
              <a:rPr lang="it-IT" sz="1400" b="1" dirty="0">
                <a:effectLst/>
                <a:latin typeface="Times New Roman" panose="02020603050405020304" pitchFamily="18" charset="0"/>
                <a:ea typeface="Times New Roman" panose="02020603050405020304" pitchFamily="18" charset="0"/>
                <a:cs typeface="Times New Roman" panose="02020603050405020304" pitchFamily="18" charset="0"/>
              </a:rPr>
              <a:t>escluse</a:t>
            </a: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 dall’ambito di applicazione della nuova disciplina le prestazioni rese dai professionisti a s</a:t>
            </a:r>
            <a:r>
              <a:rPr lang="it-IT" sz="1400" b="1" dirty="0">
                <a:effectLst/>
                <a:latin typeface="Times New Roman" panose="02020603050405020304" pitchFamily="18" charset="0"/>
                <a:ea typeface="Times New Roman" panose="02020603050405020304" pitchFamily="18" charset="0"/>
                <a:cs typeface="Times New Roman" panose="02020603050405020304" pitchFamily="18" charset="0"/>
              </a:rPr>
              <a:t>ocietà veicolo di cartolarizzazione </a:t>
            </a: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e  quelle rese in favore di </a:t>
            </a:r>
            <a:r>
              <a:rPr lang="it-IT" sz="1400" b="1" dirty="0">
                <a:effectLst/>
                <a:latin typeface="Times New Roman" panose="02020603050405020304" pitchFamily="18" charset="0"/>
                <a:ea typeface="Times New Roman" panose="02020603050405020304" pitchFamily="18" charset="0"/>
                <a:cs typeface="Times New Roman" panose="02020603050405020304" pitchFamily="18" charset="0"/>
              </a:rPr>
              <a:t>agenti della riscossione</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347370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D7887E-A653-C043-050E-3E2BF4DB3967}"/>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10F08814-70E7-2067-A0C7-0FC6B00E2916}"/>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D1391170-ABB9-AC41-1246-521CBD9D71C2}"/>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67A95245-8FF6-E964-B332-BD9E63C12474}"/>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18</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D6F939D9-202D-DA39-6FA4-69FD36D372EC}"/>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76D04100-C9C9-4CB6-670C-A3D2E49C77B7}"/>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246F09D0-9895-7AF1-741D-60E97B15B9DB}"/>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C26E654E-D328-0B62-6D03-F1CC1D5A2AA1}"/>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6BB40D01-8033-11EC-7F31-78380CC7A61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877DA7B9-F8FC-EEC9-F27D-47E8F8A31DE5}"/>
              </a:ext>
            </a:extLst>
          </p:cNvPr>
          <p:cNvSpPr txBox="1"/>
          <p:nvPr/>
        </p:nvSpPr>
        <p:spPr>
          <a:xfrm>
            <a:off x="2288458" y="476671"/>
            <a:ext cx="4803822" cy="5332485"/>
          </a:xfrm>
          <a:prstGeom prst="rect">
            <a:avLst/>
          </a:prstGeom>
          <a:noFill/>
        </p:spPr>
        <p:txBody>
          <a:bodyPr wrap="square">
            <a:spAutoFit/>
          </a:bodyPr>
          <a:lstStyle/>
          <a:p>
            <a:pPr>
              <a:lnSpc>
                <a:spcPct val="107000"/>
              </a:lnSpc>
              <a:spcAft>
                <a:spcPts val="800"/>
              </a:spcAft>
            </a:pPr>
            <a:r>
              <a:rPr lang="it-IT"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CLAUSOLE E PATTUIZIONI NULLE</a:t>
            </a:r>
            <a:endParaRPr lang="it-IT"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La rilevanza dei rimedi a tutela del professionista fa perno sulla </a:t>
            </a: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nullità delle clausole che compromettono l’equità del compenso</a:t>
            </a: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In particolare sono nulle: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le clausole delle convenzioni che non prevedono un compenso equo e proporzionato all’opera prestata, tenendo conto anche dei costi sostenuti dal prestatore d’opera;</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le pattuizioni di compensi inferiori a quelli stabiliti dai parametri di liquidazione dei compensi previsti con decreto ministeriale (avvocati, professioni ordinistiche, professioni non ordinistiche.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78716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B6F748-8F79-254B-4936-D61F0BBEFF35}"/>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3F43D5FF-8DE6-EEDB-1D18-5D6308D554F3}"/>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F7861EDF-DF89-71A2-D90D-955D809FAE2B}"/>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13AD8463-589F-DD9C-84C9-BB4B5CF77721}"/>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19</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E6081DEC-42B4-0356-46F0-9A47AB73056A}"/>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2E2A5C0B-2136-2734-F71F-0C4B94129E4C}"/>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C99C1E8D-C8CD-CA11-7420-89BAD9AF8A40}"/>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6F13E2E3-6969-870F-8993-A2D18F373A9C}"/>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C97BCF64-F257-1A27-B198-9176EC2DA4E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4872EA60-D914-B391-A59B-885818E807A3}"/>
              </a:ext>
            </a:extLst>
          </p:cNvPr>
          <p:cNvSpPr txBox="1"/>
          <p:nvPr/>
        </p:nvSpPr>
        <p:spPr>
          <a:xfrm>
            <a:off x="2288458" y="476671"/>
            <a:ext cx="4803822" cy="4753481"/>
          </a:xfrm>
          <a:prstGeom prst="rect">
            <a:avLst/>
          </a:prstGeom>
          <a:noFill/>
        </p:spPr>
        <p:txBody>
          <a:bodyPr wrap="square">
            <a:spAutoFit/>
          </a:bodyPr>
          <a:lstStyle/>
          <a:p>
            <a:pPr>
              <a:lnSpc>
                <a:spcPct val="107000"/>
              </a:lnSpc>
              <a:spcAft>
                <a:spcPts val="800"/>
              </a:spcAft>
            </a:pPr>
            <a:r>
              <a:rPr lang="it-IT"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SANZIONI DA PARTE DEGLI ORDINI PROFESSIONALI</a:t>
            </a:r>
          </a:p>
          <a:p>
            <a:pPr>
              <a:lnSpc>
                <a:spcPct val="107000"/>
              </a:lnSpc>
              <a:spcAft>
                <a:spcPts val="800"/>
              </a:spcAft>
            </a:pPr>
            <a:endParaRPr lang="it-IT"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Obiettivo della legge sull’equo compenso, non è solo quello di fornire uno strumento di tutela al professionista contro i grandi committenti, ma anche quello di impedire </a:t>
            </a: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pratiche di concorrenza sleale tra </a:t>
            </a:r>
            <a:r>
              <a:rPr lang="it-IT" sz="1800" b="1" dirty="0" err="1">
                <a:effectLst/>
                <a:latin typeface="Times New Roman" panose="02020603050405020304" pitchFamily="18" charset="0"/>
                <a:ea typeface="Times New Roman" panose="02020603050405020304" pitchFamily="18" charset="0"/>
                <a:cs typeface="Times New Roman" panose="02020603050405020304" pitchFamily="18" charset="0"/>
              </a:rPr>
              <a:t>colleghi</a:t>
            </a:r>
            <a:r>
              <a:rPr lang="it-IT" sz="1800" dirty="0" err="1">
                <a:effectLst/>
                <a:latin typeface="Times New Roman" panose="02020603050405020304" pitchFamily="18" charset="0"/>
                <a:ea typeface="Times New Roman" panose="02020603050405020304" pitchFamily="18" charset="0"/>
                <a:cs typeface="Times New Roman" panose="02020603050405020304" pitchFamily="18" charset="0"/>
              </a:rPr>
              <a:t>,che</a:t>
            </a: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ribassando oltremodo i compensi, sviliscono il valore della prestazione professionale.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r>
              <a:rPr lang="it-IT" sz="1800" dirty="0">
                <a:effectLst/>
                <a:latin typeface="Times New Roman" panose="02020603050405020304" pitchFamily="18" charset="0"/>
                <a:ea typeface="Times New Roman" panose="02020603050405020304" pitchFamily="18" charset="0"/>
              </a:rPr>
              <a:t>Agli Ordini e ai Collegi sarà affidato quindi il compito di introdurre norme deontologiche per </a:t>
            </a:r>
            <a:r>
              <a:rPr lang="it-IT" sz="1800" b="1" dirty="0">
                <a:effectLst/>
                <a:latin typeface="Times New Roman" panose="02020603050405020304" pitchFamily="18" charset="0"/>
                <a:ea typeface="Times New Roman" panose="02020603050405020304" pitchFamily="18" charset="0"/>
              </a:rPr>
              <a:t>sanzionare l’iscritto che viola le regole sull’equo compenso</a:t>
            </a: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11933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ttangolo 15"/>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2</a:t>
            </a:fld>
            <a:endParaRPr lang="it-IT" sz="1000" dirty="0">
              <a:solidFill>
                <a:srgbClr val="003399"/>
              </a:solidFill>
              <a:latin typeface="Arial" pitchFamily="34" charset="0"/>
              <a:cs typeface="Arial" pitchFamily="34" charset="0"/>
            </a:endParaRPr>
          </a:p>
        </p:txBody>
      </p:sp>
      <p:cxnSp>
        <p:nvCxnSpPr>
          <p:cNvPr id="26" name="Connettore 1 28"/>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5780B6C5-A94C-4A72-9570-6B137D17558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EB35F471-3BAE-BD4C-31C8-AA22DC305A8B}"/>
              </a:ext>
            </a:extLst>
          </p:cNvPr>
          <p:cNvSpPr txBox="1"/>
          <p:nvPr/>
        </p:nvSpPr>
        <p:spPr>
          <a:xfrm>
            <a:off x="2288458" y="1778603"/>
            <a:ext cx="4576916" cy="2665217"/>
          </a:xfrm>
          <a:prstGeom prst="rect">
            <a:avLst/>
          </a:prstGeom>
          <a:noFill/>
        </p:spPr>
        <p:txBody>
          <a:bodyPr wrap="square">
            <a:spAutoFit/>
          </a:bodyPr>
          <a:lstStyle/>
          <a:p>
            <a:pPr>
              <a:lnSpc>
                <a:spcPct val="107000"/>
              </a:lnSpc>
              <a:spcAft>
                <a:spcPts val="800"/>
              </a:spcAft>
            </a:pPr>
            <a:r>
              <a:rPr lang="it-IT" sz="1800" b="1" dirty="0">
                <a:effectLst/>
                <a:latin typeface="Aptos Black" panose="020B0004020202020204" pitchFamily="34" charset="0"/>
                <a:ea typeface="Times New Roman" panose="02020603050405020304" pitchFamily="18" charset="0"/>
                <a:cs typeface="Calibri" panose="020F0502020204030204" pitchFamily="34" charset="0"/>
              </a:rPr>
              <a:t> </a:t>
            </a: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Decreto Legge n. 1 del 24 gennaio 2012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 convertito in </a:t>
            </a:r>
          </a:p>
          <a:p>
            <a:pPr>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Legge n. 27 del  27 marzo 2012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ART 1</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   “Sono abrogate le tariffe delle professioni regolamentate nel sistema ordinistico”.</a:t>
            </a:r>
            <a:endParaRPr lang="it-IT"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31C38-2C67-1F99-51A9-1A5332983659}"/>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92BA06B6-047F-1DC1-9BBC-7D4DBDF50C70}"/>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E24B807F-F2FF-7EB1-7EAD-4E0F6C8DACDA}"/>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1A4B0AEC-A65B-9BE1-E477-431D33719845}"/>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20</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2AA91717-B6D1-918D-F3AE-485AF3D64948}"/>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7D44E307-145E-7D29-2E7B-F44B292DBD49}"/>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46082921-64A1-95CE-5271-E873E541AA43}"/>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9AB16DB8-C37B-2D0B-811B-24F72570EA0A}"/>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D2ABB999-CAAD-EB0F-C1FF-2A397E8D7CA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7C69B259-E861-CF4E-2C43-BD238FCF1995}"/>
              </a:ext>
            </a:extLst>
          </p:cNvPr>
          <p:cNvSpPr txBox="1"/>
          <p:nvPr/>
        </p:nvSpPr>
        <p:spPr>
          <a:xfrm>
            <a:off x="2288458" y="476671"/>
            <a:ext cx="4803822" cy="4340804"/>
          </a:xfrm>
          <a:prstGeom prst="rect">
            <a:avLst/>
          </a:prstGeom>
          <a:noFill/>
        </p:spPr>
        <p:txBody>
          <a:bodyPr wrap="square">
            <a:spAutoFit/>
          </a:bodyPr>
          <a:lstStyle/>
          <a:p>
            <a:pPr>
              <a:lnSpc>
                <a:spcPct val="107000"/>
              </a:lnSpc>
              <a:spcAft>
                <a:spcPts val="800"/>
              </a:spcAft>
            </a:pPr>
            <a:r>
              <a:rPr lang="it-IT"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PARERE DI CONGRUITA’ QUALE TITOLO ESECUTIVO</a:t>
            </a:r>
          </a:p>
          <a:p>
            <a:pPr>
              <a:lnSpc>
                <a:spcPct val="107000"/>
              </a:lnSpc>
              <a:spcAft>
                <a:spcPts val="800"/>
              </a:spcAft>
            </a:pPr>
            <a:endParaRPr lang="it-IT"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Al parere di congruità è riconosciuto </a:t>
            </a: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valore di titolo  esecutivo</a:t>
            </a: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anche per tutte le spese sostenute e documentate, purché rilasciato nel rispetto delle norme sul procedimento amministrativo e a condizione che il debitore non presenti opposizione all'autorità giudiziaria entro 40 giorni dalla notificazione del parere a cura del professionista.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97590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4898D-5FBA-5BCF-9F16-EBC3F2E28679}"/>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DF75F9AB-0F2C-F753-729C-F57AABBC4976}"/>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694543E7-E1E8-0067-53AA-4F4317F89B3F}"/>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3460ECB7-08FB-7B79-E0DF-873C34D259B3}"/>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3</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BD559A88-6BE7-09E2-422A-014597BA9D1C}"/>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C7DAE661-8A82-B92E-9392-1313000FD0C2}"/>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D4A5F5A0-A4A2-027A-33D4-D2B0DDA11137}"/>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CA99FD9B-2205-0181-BED8-004599E23F6F}"/>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B0C59DBD-39FD-F9B4-AFE2-042788917D7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28B8CC99-708D-3FBB-AD10-14019AFCD7DF}"/>
              </a:ext>
            </a:extLst>
          </p:cNvPr>
          <p:cNvSpPr txBox="1"/>
          <p:nvPr/>
        </p:nvSpPr>
        <p:spPr>
          <a:xfrm>
            <a:off x="2288458" y="1778603"/>
            <a:ext cx="4576916" cy="3472104"/>
          </a:xfrm>
          <a:prstGeom prst="rect">
            <a:avLst/>
          </a:prstGeom>
          <a:noFill/>
        </p:spPr>
        <p:txBody>
          <a:bodyPr wrap="square">
            <a:spAutoFit/>
          </a:bodyPr>
          <a:lstStyle/>
          <a:p>
            <a:pPr>
              <a:lnSpc>
                <a:spcPct val="107000"/>
              </a:lnSpc>
              <a:spcAft>
                <a:spcPts val="800"/>
              </a:spcAft>
            </a:pPr>
            <a:r>
              <a:rPr lang="it-IT" sz="1800" b="1" dirty="0">
                <a:effectLst/>
                <a:latin typeface="Aptos Black" panose="020B0004020202020204" pitchFamily="34" charset="0"/>
                <a:ea typeface="Times New Roman" panose="02020603050405020304" pitchFamily="18" charset="0"/>
                <a:cs typeface="Calibri" panose="020F0502020204030204" pitchFamily="34" charset="0"/>
              </a:rPr>
              <a:t> </a:t>
            </a: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Decreto Legge n. 223 del 4 luglio 2006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 (Decreto Bersani –Visco)) convertito in </a:t>
            </a:r>
          </a:p>
          <a:p>
            <a:pPr>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Legge n. 248 del  4 agosto 2006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ART 2</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it-IT" b="1" dirty="0">
                <a:effectLst/>
                <a:latin typeface="Times New Roman" panose="02020603050405020304" pitchFamily="18" charset="0"/>
                <a:cs typeface="Times New Roman" panose="02020603050405020304" pitchFamily="18" charset="0"/>
              </a:rPr>
              <a:t>sono abrogate le disposizioni legislative e regolamentari che prevedono con riferimento alle </a:t>
            </a:r>
            <a:r>
              <a:rPr lang="it-IT" b="1" dirty="0" err="1">
                <a:effectLst/>
                <a:latin typeface="Times New Roman" panose="02020603050405020304" pitchFamily="18" charset="0"/>
                <a:cs typeface="Times New Roman" panose="02020603050405020304" pitchFamily="18" charset="0"/>
              </a:rPr>
              <a:t>attivita'</a:t>
            </a:r>
            <a:r>
              <a:rPr lang="it-IT" b="1" dirty="0">
                <a:effectLst/>
                <a:latin typeface="Times New Roman" panose="02020603050405020304" pitchFamily="18" charset="0"/>
                <a:cs typeface="Times New Roman" panose="02020603050405020304" pitchFamily="18" charset="0"/>
              </a:rPr>
              <a:t> libero professionali e intellettuali: </a:t>
            </a:r>
            <a:r>
              <a:rPr lang="it-IT" b="1" dirty="0" err="1">
                <a:effectLst/>
                <a:latin typeface="Times New Roman" panose="02020603050405020304" pitchFamily="18" charset="0"/>
                <a:cs typeface="Times New Roman" panose="02020603050405020304" pitchFamily="18" charset="0"/>
              </a:rPr>
              <a:t>l'obbligatorieta'</a:t>
            </a:r>
            <a:r>
              <a:rPr lang="it-IT" b="1" dirty="0">
                <a:effectLst/>
                <a:latin typeface="Times New Roman" panose="02020603050405020304" pitchFamily="18" charset="0"/>
                <a:cs typeface="Times New Roman" panose="02020603050405020304" pitchFamily="18" charset="0"/>
              </a:rPr>
              <a:t> di tariffe fisse o minime...</a:t>
            </a: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it-IT"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7599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3F0210-CD13-778D-D06C-B6B50DB367BA}"/>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14C730DF-93A4-4534-D9C4-BFEC68ECD85F}"/>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2CAE6DE7-17ED-EF5F-64A2-4ABB96169511}"/>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10A879BA-9ECF-B511-966D-1DE85A7ED52A}"/>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4</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39BDDBF0-F94F-2BCA-E900-DE6DF58A2AA3}"/>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49DD20D5-CE1F-36E3-D9E6-6C8BF5F7A84E}"/>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279E4F83-FEDB-9DE8-E018-CD7FB69FB2C6}"/>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FA2BF327-2460-D26E-461F-6190F1736B27}"/>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96C8C8B5-4598-E8B2-49B2-FF8C50AE931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C17D921F-9AE0-396F-F944-06B1353BFF5B}"/>
              </a:ext>
            </a:extLst>
          </p:cNvPr>
          <p:cNvSpPr txBox="1"/>
          <p:nvPr/>
        </p:nvSpPr>
        <p:spPr>
          <a:xfrm>
            <a:off x="2288458" y="1778603"/>
            <a:ext cx="4576916" cy="2254848"/>
          </a:xfrm>
          <a:prstGeom prst="rect">
            <a:avLst/>
          </a:prstGeom>
          <a:noFill/>
        </p:spPr>
        <p:txBody>
          <a:bodyPr wrap="square">
            <a:spAutoFit/>
          </a:bodyPr>
          <a:lstStyle/>
          <a:p>
            <a:pPr lvl="0" algn="ctr">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Art.2233 Codice Civile </a:t>
            </a: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Il compenso, se non è convenuto dalle parti e non può essere determinato secondo le tariffe o gli usi, è determinato dal giudice. In ogni caso la misura del compenso deve essere adeguata all'importanza dell'opera e al decoro della professione.</a:t>
            </a: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40803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4870AC-3718-52E1-317C-BE3C2623A546}"/>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BD8CF322-95B4-0AF3-05C9-E65D46475B32}"/>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7B10EE4D-47E6-98C7-2FAB-3A13225A9A1C}"/>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692400C0-303A-F04A-4502-510C0ABEC4FF}"/>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5</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27BFFCBC-26C2-3516-7B7E-9556203ED14A}"/>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BB48FAEC-2FAE-2700-A2E6-59B4ACAB27E2}"/>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CA26E940-0A52-F384-2129-B0D7E31BC62F}"/>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DB5C96DC-91DA-0248-7FF8-524D9101ED33}"/>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1DA10E39-C76D-992A-2729-DB79848E3D1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2FE613E6-3691-C521-AA4A-FE270DC01576}"/>
              </a:ext>
            </a:extLst>
          </p:cNvPr>
          <p:cNvSpPr txBox="1"/>
          <p:nvPr/>
        </p:nvSpPr>
        <p:spPr>
          <a:xfrm>
            <a:off x="2288458" y="1778603"/>
            <a:ext cx="4576916" cy="2458750"/>
          </a:xfrm>
          <a:prstGeom prst="rect">
            <a:avLst/>
          </a:prstGeom>
          <a:noFill/>
        </p:spPr>
        <p:txBody>
          <a:bodyPr wrap="square">
            <a:spAutoFit/>
          </a:bodyPr>
          <a:lstStyle/>
          <a:p>
            <a:pPr>
              <a:lnSpc>
                <a:spcPct val="107000"/>
              </a:lnSpc>
              <a:spcAft>
                <a:spcPts val="800"/>
              </a:spcAft>
            </a:pPr>
            <a:r>
              <a:rPr lang="it-IT" b="1" dirty="0">
                <a:latin typeface="Times New Roman" panose="02020603050405020304" pitchFamily="18" charset="0"/>
                <a:ea typeface="Calibri" panose="020F0502020204030204" pitchFamily="34" charset="0"/>
                <a:cs typeface="Times New Roman" panose="02020603050405020304" pitchFamily="18" charset="0"/>
              </a:rPr>
              <a:t>A</a:t>
            </a:r>
            <a:r>
              <a:rPr lang="it-IT" sz="1800" b="1" dirty="0">
                <a:effectLst/>
                <a:latin typeface="Times New Roman" panose="02020603050405020304" pitchFamily="18" charset="0"/>
                <a:ea typeface="Calibri" panose="020F0502020204030204" pitchFamily="34" charset="0"/>
                <a:cs typeface="Times New Roman" panose="02020603050405020304" pitchFamily="18" charset="0"/>
              </a:rPr>
              <a:t>rt.</a:t>
            </a: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 9 comma 4  Decreto Legge n. 1 </a:t>
            </a:r>
          </a:p>
          <a:p>
            <a:pPr>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del 24 gennaio 2012; convertito nella </a:t>
            </a:r>
          </a:p>
          <a:p>
            <a:pPr>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Legge n. 27 del  27 marzo 2012 </a:t>
            </a: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a:p>
            <a:r>
              <a:rPr lang="it-IT" sz="1800" b="1" dirty="0">
                <a:effectLst/>
                <a:latin typeface="Times New Roman" panose="02020603050405020304" pitchFamily="18" charset="0"/>
                <a:ea typeface="Times New Roman" panose="02020603050405020304" pitchFamily="18" charset="0"/>
              </a:rPr>
              <a:t>come modificata dall’Art. 1 comma 150 della Legge 124 del 4 agosto2017 (Legge annuale per il mercato e la </a:t>
            </a:r>
            <a:r>
              <a:rPr lang="it-IT" sz="1800" b="1" dirty="0" err="1">
                <a:effectLst/>
                <a:latin typeface="Times New Roman" panose="02020603050405020304" pitchFamily="18" charset="0"/>
                <a:ea typeface="Times New Roman" panose="02020603050405020304" pitchFamily="18" charset="0"/>
              </a:rPr>
              <a:t>concorrenz</a:t>
            </a:r>
            <a:r>
              <a:rPr lang="it-IT" sz="1800" b="1" dirty="0">
                <a:effectLst/>
                <a:latin typeface="Times New Roman" panose="02020603050405020304" pitchFamily="18" charset="0"/>
                <a:ea typeface="Times New Roman" panose="02020603050405020304" pitchFamily="18" charset="0"/>
              </a:rPr>
              <a:t>) </a:t>
            </a:r>
            <a:r>
              <a:rPr lang="it-IT" sz="2000" b="1" u="sng" dirty="0">
                <a:solidFill>
                  <a:srgbClr val="FF0000"/>
                </a:solidFill>
                <a:effectLst/>
                <a:latin typeface="Times New Roman" panose="02020603050405020304" pitchFamily="18" charset="0"/>
                <a:ea typeface="Times New Roman" panose="02020603050405020304" pitchFamily="18" charset="0"/>
              </a:rPr>
              <a:t>in vigore a partire dal 29 agosto 2017</a:t>
            </a: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1484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C13E4D-DBBC-4A57-6252-393C15689FB2}"/>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F3C278C7-2F63-AADC-BA94-7E10A97D3C6F}"/>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DEAD3907-8323-AB7D-DEF3-E62AE5BEC885}"/>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DE4B4AB3-725A-C5E2-6DB0-E75EFB182143}"/>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6</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3AFCF1B7-F935-A0FD-4A39-968A35EA4DBA}"/>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0707F951-B4DF-9D01-9500-8F0F162F0398}"/>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2116B41B-8CD9-7B37-899E-BBF6A2DC24B4}"/>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354610A3-42A8-541B-00F8-A26D77115E87}"/>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47F54A02-0AD9-7CCD-7E79-92616E5771C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A8B8768C-4327-ADAE-7CD0-AD8B246907EB}"/>
              </a:ext>
            </a:extLst>
          </p:cNvPr>
          <p:cNvSpPr txBox="1"/>
          <p:nvPr/>
        </p:nvSpPr>
        <p:spPr>
          <a:xfrm>
            <a:off x="2288457" y="692695"/>
            <a:ext cx="4696143" cy="5024709"/>
          </a:xfrm>
          <a:prstGeom prst="rect">
            <a:avLst/>
          </a:prstGeom>
          <a:noFill/>
        </p:spPr>
        <p:txBody>
          <a:bodyPr wrap="square">
            <a:spAutoFit/>
          </a:bodyPr>
          <a:lstStyle/>
          <a:p>
            <a:pPr algn="just">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In particolare  l’ art. 9, comma 4, primo e secondo periodo del DL 1/2012 prevede che il:</a:t>
            </a: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Wingdings" panose="05000000000000000000" pitchFamily="2" charset="2"/>
              <a:buChar char=""/>
              <a:tabLst>
                <a:tab pos="457200" algn="l"/>
              </a:tabLs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compenso per le prestazioni professionali sia pattuito al momento del conferimento dell’incarico professionale, nelle forme sancite dall’ordinamento;</a:t>
            </a: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Wingdings" panose="05000000000000000000" pitchFamily="2" charset="2"/>
              <a:buChar char=""/>
              <a:tabLst>
                <a:tab pos="457200" algn="l"/>
              </a:tabLs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professionista debba adempiere ad una serie di oneri informativi a favore del cliente, riguardanti la comunicazione del grado di complessità dell’incarico, di tutti gli eventuali oneri prospettabili dal professionista per l’adempimento dell’incarico stesso (dal momento del conferimento fino alla sua conclusione), dei dati della polizza assicurativa professionale.</a:t>
            </a: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32237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7A2E17-CCE0-617B-E99A-87503C4B7259}"/>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C0C021BF-ABDC-F8AD-C991-EFA9CB5E114B}"/>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84B8EC78-3405-338F-8D83-2DDF2A56DA19}"/>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AD9B6AD0-6B7C-3BE3-312F-4D8695974BD1}"/>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7</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F289CD9E-C7D5-A19F-27A4-C5E2ABD47F15}"/>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859A6259-E50C-D416-30F8-54D118A8C05D}"/>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9E92A4F5-5D16-1461-591D-C5771E6EB203}"/>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5AAE2ABB-1C3E-EEF6-50A6-834619D77BC9}"/>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3832921F-905F-AF49-8A09-51AECB85A72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1A76C099-D277-ADF6-417A-EE0EA09D0054}"/>
              </a:ext>
            </a:extLst>
          </p:cNvPr>
          <p:cNvSpPr txBox="1"/>
          <p:nvPr/>
        </p:nvSpPr>
        <p:spPr>
          <a:xfrm>
            <a:off x="2288458" y="1778603"/>
            <a:ext cx="4576916" cy="3349122"/>
          </a:xfrm>
          <a:prstGeom prst="rect">
            <a:avLst/>
          </a:prstGeom>
          <a:noFill/>
        </p:spPr>
        <p:txBody>
          <a:bodyPr wrap="square">
            <a:spAutoFit/>
          </a:bodyPr>
          <a:lstStyle/>
          <a:p>
            <a:pPr algn="just">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Il terzo periodo del comma 4 dell’art. 9 del D.L. n. 1 del 2012 prevede che la misura del compenso:</a:t>
            </a: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Wingdings" panose="05000000000000000000" pitchFamily="2" charset="2"/>
              <a:buChar char=""/>
              <a:tabLst>
                <a:tab pos="457200" algn="l"/>
              </a:tabLs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 sia previamente resa nota al cliente con un preventivo di massima;</a:t>
            </a: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Wingdings" panose="05000000000000000000" pitchFamily="2" charset="2"/>
              <a:buChar char=""/>
              <a:tabLst>
                <a:tab pos="457200" algn="l"/>
              </a:tabLs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 debba essere adeguata all’importanza dell’opera;</a:t>
            </a: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Wingdings" panose="05000000000000000000" pitchFamily="2" charset="2"/>
              <a:buChar char=""/>
              <a:tabLst>
                <a:tab pos="457200" algn="l"/>
              </a:tabLs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vada pattuita indicando per le singole prestazioni tutte le voci di costo, comprensive di spese, oneri e contributi.</a:t>
            </a: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87871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7414D8-23E1-9F50-8CAB-573DF71BC07D}"/>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4122B6A0-D38B-CAFD-5E12-3F93999F6A60}"/>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009F8A84-CD27-23BE-80D6-B003953F445C}"/>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5625B831-2603-2324-53DA-9903579C08CA}"/>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8</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E188DDAD-9D2A-BC25-0B9F-BC53B199F597}"/>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E6CBDF0D-9CCC-D645-8EAB-6C2BFA8BB434}"/>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F9FDF3B3-4D27-D55A-B619-723D896FA80C}"/>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D564FC79-5661-A5D1-3B15-C38272632089}"/>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531F984E-96F6-D00C-6CE3-B2FA940116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0E32565A-CD6B-88BE-D323-BD6D7207DF8C}"/>
              </a:ext>
            </a:extLst>
          </p:cNvPr>
          <p:cNvSpPr txBox="1"/>
          <p:nvPr/>
        </p:nvSpPr>
        <p:spPr>
          <a:xfrm>
            <a:off x="2288458" y="1778603"/>
            <a:ext cx="4576916" cy="2615460"/>
          </a:xfrm>
          <a:prstGeom prst="rect">
            <a:avLst/>
          </a:prstGeom>
          <a:noFill/>
        </p:spPr>
        <p:txBody>
          <a:bodyPr wrap="square">
            <a:spAutoFit/>
          </a:bodyPr>
          <a:lstStyle/>
          <a:p>
            <a:pPr algn="just">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Le modifiche introdotte dalla legge n. 124 del 2017 riguardano le modalità con le quali gli oneri informativi posti in capo al professionista devono essere resi.</a:t>
            </a: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Sia gli oneri informativi a favore del cliente sia il preventivo di massima devono essere forniti al cliente</a:t>
            </a:r>
            <a:r>
              <a:rPr lang="it-IT" sz="20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“obbligatoriamente, in forma scritta o digitale”.</a:t>
            </a:r>
            <a:endParaRPr lang="it-IT" sz="20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70834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FE5BE-AC03-ED05-DF01-A2D819BE25EB}"/>
            </a:ext>
          </a:extLst>
        </p:cNvPr>
        <p:cNvGrpSpPr/>
        <p:nvPr/>
      </p:nvGrpSpPr>
      <p:grpSpPr>
        <a:xfrm>
          <a:off x="0" y="0"/>
          <a:ext cx="0" cy="0"/>
          <a:chOff x="0" y="0"/>
          <a:chExt cx="0" cy="0"/>
        </a:xfrm>
      </p:grpSpPr>
      <p:sp>
        <p:nvSpPr>
          <p:cNvPr id="16" name="Rettangolo 15">
            <a:extLst>
              <a:ext uri="{FF2B5EF4-FFF2-40B4-BE49-F238E27FC236}">
                <a16:creationId xmlns:a16="http://schemas.microsoft.com/office/drawing/2014/main" id="{A3FF71EE-4B04-FB55-2E87-4590418A47FE}"/>
              </a:ext>
            </a:extLst>
          </p:cNvPr>
          <p:cNvSpPr/>
          <p:nvPr/>
        </p:nvSpPr>
        <p:spPr>
          <a:xfrm>
            <a:off x="0" y="0"/>
            <a:ext cx="755645" cy="6858000"/>
          </a:xfrm>
          <a:prstGeom prst="rect">
            <a:avLst/>
          </a:prstGeom>
          <a:solidFill>
            <a:srgbClr val="0F6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 name="Immagine 19">
            <a:hlinkClick r:id="rId2"/>
            <a:extLst>
              <a:ext uri="{FF2B5EF4-FFF2-40B4-BE49-F238E27FC236}">
                <a16:creationId xmlns:a16="http://schemas.microsoft.com/office/drawing/2014/main" id="{0318BDF6-F4E4-D736-E4F0-74DB56CD01E5}"/>
              </a:ext>
            </a:extLst>
          </p:cNvPr>
          <p:cNvPicPr>
            <a:picLocks noChangeAspect="1"/>
          </p:cNvPicPr>
          <p:nvPr/>
        </p:nvPicPr>
        <p:blipFill rotWithShape="1">
          <a:blip r:embed="rId3">
            <a:extLst>
              <a:ext uri="{28A0092B-C50C-407E-A947-70E740481C1C}">
                <a14:useLocalDpi xmlns:a14="http://schemas.microsoft.com/office/drawing/2010/main" val="0"/>
              </a:ext>
            </a:extLst>
          </a:blip>
          <a:srcRect l="15529" r="16002"/>
          <a:stretch/>
        </p:blipFill>
        <p:spPr>
          <a:xfrm>
            <a:off x="72040" y="69007"/>
            <a:ext cx="615946" cy="997873"/>
          </a:xfrm>
          <a:prstGeom prst="rect">
            <a:avLst/>
          </a:prstGeom>
        </p:spPr>
      </p:pic>
      <p:sp>
        <p:nvSpPr>
          <p:cNvPr id="24" name="Segnaposto numero diapositiva 4">
            <a:extLst>
              <a:ext uri="{FF2B5EF4-FFF2-40B4-BE49-F238E27FC236}">
                <a16:creationId xmlns:a16="http://schemas.microsoft.com/office/drawing/2014/main" id="{F67C6B59-E928-28A0-AC64-CBD5E2BDDB62}"/>
              </a:ext>
            </a:extLst>
          </p:cNvPr>
          <p:cNvSpPr>
            <a:spLocks noGrp="1"/>
          </p:cNvSpPr>
          <p:nvPr>
            <p:ph type="sldNum" sz="quarter" idx="12"/>
          </p:nvPr>
        </p:nvSpPr>
        <p:spPr>
          <a:xfrm>
            <a:off x="8388424" y="6616402"/>
            <a:ext cx="755576" cy="232073"/>
          </a:xfrm>
        </p:spPr>
        <p:txBody>
          <a:bodyPr/>
          <a:lstStyle/>
          <a:p>
            <a:pPr algn="ctr"/>
            <a:r>
              <a:rPr lang="it-IT" dirty="0">
                <a:solidFill>
                  <a:srgbClr val="003399"/>
                </a:solidFill>
                <a:latin typeface="Arial" pitchFamily="34" charset="0"/>
                <a:cs typeface="Arial" pitchFamily="34" charset="0"/>
              </a:rPr>
              <a:t> </a:t>
            </a:r>
            <a:r>
              <a:rPr lang="it-IT" sz="1000" dirty="0">
                <a:solidFill>
                  <a:srgbClr val="003399"/>
                </a:solidFill>
                <a:latin typeface="Arial" pitchFamily="34" charset="0"/>
                <a:cs typeface="Arial" pitchFamily="34" charset="0"/>
              </a:rPr>
              <a:t>pag. </a:t>
            </a:r>
            <a:fld id="{3C56A391-3BD0-4B98-9060-C303FD0DC19F}" type="slidenum">
              <a:rPr lang="it-IT" sz="1000" smtClean="0">
                <a:solidFill>
                  <a:srgbClr val="003399"/>
                </a:solidFill>
                <a:latin typeface="Arial" pitchFamily="34" charset="0"/>
                <a:cs typeface="Arial" pitchFamily="34" charset="0"/>
              </a:rPr>
              <a:pPr algn="ctr"/>
              <a:t>9</a:t>
            </a:fld>
            <a:endParaRPr lang="it-IT" sz="1000" dirty="0">
              <a:solidFill>
                <a:srgbClr val="003399"/>
              </a:solidFill>
              <a:latin typeface="Arial" pitchFamily="34" charset="0"/>
              <a:cs typeface="Arial" pitchFamily="34" charset="0"/>
            </a:endParaRPr>
          </a:p>
        </p:txBody>
      </p:sp>
      <p:cxnSp>
        <p:nvCxnSpPr>
          <p:cNvPr id="26" name="Connettore 1 28">
            <a:extLst>
              <a:ext uri="{FF2B5EF4-FFF2-40B4-BE49-F238E27FC236}">
                <a16:creationId xmlns:a16="http://schemas.microsoft.com/office/drawing/2014/main" id="{0419BACA-6E83-2ADB-A48D-D492C494BD71}"/>
              </a:ext>
            </a:extLst>
          </p:cNvPr>
          <p:cNvCxnSpPr/>
          <p:nvPr/>
        </p:nvCxnSpPr>
        <p:spPr>
          <a:xfrm>
            <a:off x="0" y="6165304"/>
            <a:ext cx="9144000"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7" name="Connettore 1 30">
            <a:extLst>
              <a:ext uri="{FF2B5EF4-FFF2-40B4-BE49-F238E27FC236}">
                <a16:creationId xmlns:a16="http://schemas.microsoft.com/office/drawing/2014/main" id="{BEC9227D-A467-3231-656F-B9BB256D66B1}"/>
              </a:ext>
            </a:extLst>
          </p:cNvPr>
          <p:cNvCxnSpPr/>
          <p:nvPr/>
        </p:nvCxnSpPr>
        <p:spPr>
          <a:xfrm>
            <a:off x="8388424" y="6640785"/>
            <a:ext cx="0" cy="21600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8" name="Connettore 1 31">
            <a:extLst>
              <a:ext uri="{FF2B5EF4-FFF2-40B4-BE49-F238E27FC236}">
                <a16:creationId xmlns:a16="http://schemas.microsoft.com/office/drawing/2014/main" id="{696C6A4C-FC78-C469-1AA1-63BDBAB1C4FA}"/>
              </a:ext>
            </a:extLst>
          </p:cNvPr>
          <p:cNvCxnSpPr/>
          <p:nvPr/>
        </p:nvCxnSpPr>
        <p:spPr>
          <a:xfrm>
            <a:off x="2303375" y="6635452"/>
            <a:ext cx="6840625"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cxnSp>
        <p:nvCxnSpPr>
          <p:cNvPr id="29" name="Connettore 1 32">
            <a:extLst>
              <a:ext uri="{FF2B5EF4-FFF2-40B4-BE49-F238E27FC236}">
                <a16:creationId xmlns:a16="http://schemas.microsoft.com/office/drawing/2014/main" id="{17BC61D9-8FAC-B366-4755-16A6BBB9694F}"/>
              </a:ext>
            </a:extLst>
          </p:cNvPr>
          <p:cNvCxnSpPr/>
          <p:nvPr/>
        </p:nvCxnSpPr>
        <p:spPr>
          <a:xfrm>
            <a:off x="755576" y="6381328"/>
            <a:ext cx="6157057" cy="0"/>
          </a:xfrm>
          <a:prstGeom prst="line">
            <a:avLst/>
          </a:prstGeom>
          <a:ln w="12700" cmpd="sng">
            <a:solidFill>
              <a:srgbClr val="0F68C9"/>
            </a:solidFill>
          </a:ln>
        </p:spPr>
        <p:style>
          <a:lnRef idx="1">
            <a:schemeClr val="accent1"/>
          </a:lnRef>
          <a:fillRef idx="0">
            <a:schemeClr val="accent1"/>
          </a:fillRef>
          <a:effectRef idx="0">
            <a:schemeClr val="accent1"/>
          </a:effectRef>
          <a:fontRef idx="minor">
            <a:schemeClr val="tx1"/>
          </a:fontRef>
        </p:style>
      </p:cxnSp>
      <p:pic>
        <p:nvPicPr>
          <p:cNvPr id="30" name="Immagine 3">
            <a:extLst>
              <a:ext uri="{FF2B5EF4-FFF2-40B4-BE49-F238E27FC236}">
                <a16:creationId xmlns:a16="http://schemas.microsoft.com/office/drawing/2014/main" id="{B19C9CB0-6E9B-0DC0-4752-37CE47BF90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40" y="5955142"/>
            <a:ext cx="611562" cy="610680"/>
          </a:xfrm>
          <a:prstGeom prst="rect">
            <a:avLst/>
          </a:prstGeom>
        </p:spPr>
      </p:pic>
      <p:sp>
        <p:nvSpPr>
          <p:cNvPr id="3" name="CasellaDiTesto 2">
            <a:extLst>
              <a:ext uri="{FF2B5EF4-FFF2-40B4-BE49-F238E27FC236}">
                <a16:creationId xmlns:a16="http://schemas.microsoft.com/office/drawing/2014/main" id="{BAE610F3-1E0E-AC84-5CA5-83A5D8A355DF}"/>
              </a:ext>
            </a:extLst>
          </p:cNvPr>
          <p:cNvSpPr txBox="1"/>
          <p:nvPr/>
        </p:nvSpPr>
        <p:spPr>
          <a:xfrm>
            <a:off x="2288458" y="1778603"/>
            <a:ext cx="4576916" cy="966803"/>
          </a:xfrm>
          <a:prstGeom prst="rect">
            <a:avLst/>
          </a:prstGeom>
          <a:noFill/>
        </p:spPr>
        <p:txBody>
          <a:bodyPr wrap="square">
            <a:spAutoFit/>
          </a:bodyPr>
          <a:lstStyle/>
          <a:p>
            <a:pPr algn="just">
              <a:lnSpc>
                <a:spcPct val="107000"/>
              </a:lnSpc>
              <a:spcAft>
                <a:spcPts val="800"/>
              </a:spcAft>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Per l’</a:t>
            </a: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inottemperanza</a:t>
            </a: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di quanto prescritto dal comma 4 dell’art. 9 del DL 1/2012 </a:t>
            </a:r>
            <a:r>
              <a:rPr lang="it-IT" sz="1800" b="1" u="sng"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non è prevista alcuna forma specifica di sanzione</a:t>
            </a: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7102201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0</TotalTime>
  <Words>1293</Words>
  <Application>Microsoft Office PowerPoint</Application>
  <PresentationFormat>Presentazione su schermo (4:3)</PresentationFormat>
  <Paragraphs>119</Paragraphs>
  <Slides>20</Slides>
  <Notes>1</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20</vt:i4>
      </vt:variant>
    </vt:vector>
  </HeadingPairs>
  <TitlesOfParts>
    <vt:vector size="29" baseType="lpstr">
      <vt:lpstr>Aptos</vt:lpstr>
      <vt:lpstr>Aptos Black</vt:lpstr>
      <vt:lpstr>Arial</vt:lpstr>
      <vt:lpstr>Calibri</vt:lpstr>
      <vt:lpstr>Symbol</vt:lpstr>
      <vt:lpstr>Tahoma</vt:lpstr>
      <vt:lpstr>Times New Roman</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fulvi_f</dc:creator>
  <cp:lastModifiedBy>Commissione Pareri e Parcelle</cp:lastModifiedBy>
  <cp:revision>46</cp:revision>
  <dcterms:created xsi:type="dcterms:W3CDTF">2013-04-02T13:36:43Z</dcterms:created>
  <dcterms:modified xsi:type="dcterms:W3CDTF">2026-01-13T15:47:19Z</dcterms:modified>
</cp:coreProperties>
</file>